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embeddings/Microsoft_Equation3.bin" ContentType="application/vnd.openxmlformats-officedocument.oleObject"/>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embeddings/Microsoft_Equation4.bin" ContentType="application/vnd.openxmlformats-officedocument.oleObject"/>
  <Override PartName="/ppt/theme/theme3.xml" ContentType="application/vnd.openxmlformats-officedocument.theme+xml"/>
  <Default Extension="fntdata" ContentType="application/x-fontdata"/>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ng" ContentType="image/png"/>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Default Extension="wdp" ContentType="image/vnd.ms-photo"/>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embeddings/Microsoft_Equation2.bin" ContentType="application/vnd.openxmlformats-officedocument.oleObject"/>
  <Override PartName="/ppt/theme/theme1.xml" ContentType="application/vnd.openxmlformats-officedocument.theme+xml"/>
  <Default Extension="avi" ContentType="video/avi"/>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embedTrueTypeFonts="1">
  <p:sldMasterIdLst>
    <p:sldMasterId id="2147483708" r:id="rId1"/>
  </p:sldMasterIdLst>
  <p:notesMasterIdLst>
    <p:notesMasterId r:id="rId35"/>
  </p:notesMasterIdLst>
  <p:handoutMasterIdLst>
    <p:handoutMasterId r:id="rId36"/>
  </p:handoutMasterIdLst>
  <p:sldIdLst>
    <p:sldId id="304" r:id="rId2"/>
    <p:sldId id="261" r:id="rId3"/>
    <p:sldId id="306" r:id="rId4"/>
    <p:sldId id="263" r:id="rId5"/>
    <p:sldId id="264" r:id="rId6"/>
    <p:sldId id="265" r:id="rId7"/>
    <p:sldId id="266" r:id="rId8"/>
    <p:sldId id="267" r:id="rId9"/>
    <p:sldId id="268" r:id="rId10"/>
    <p:sldId id="270" r:id="rId11"/>
    <p:sldId id="271" r:id="rId12"/>
    <p:sldId id="274" r:id="rId13"/>
    <p:sldId id="275" r:id="rId14"/>
    <p:sldId id="276" r:id="rId15"/>
    <p:sldId id="278" r:id="rId16"/>
    <p:sldId id="280" r:id="rId17"/>
    <p:sldId id="281" r:id="rId18"/>
    <p:sldId id="284" r:id="rId19"/>
    <p:sldId id="285" r:id="rId20"/>
    <p:sldId id="286" r:id="rId21"/>
    <p:sldId id="287" r:id="rId22"/>
    <p:sldId id="288" r:id="rId23"/>
    <p:sldId id="307" r:id="rId24"/>
    <p:sldId id="308" r:id="rId25"/>
    <p:sldId id="289" r:id="rId26"/>
    <p:sldId id="292" r:id="rId27"/>
    <p:sldId id="293" r:id="rId28"/>
    <p:sldId id="296" r:id="rId29"/>
    <p:sldId id="298" r:id="rId30"/>
    <p:sldId id="299" r:id="rId31"/>
    <p:sldId id="301" r:id="rId32"/>
    <p:sldId id="302" r:id="rId33"/>
    <p:sldId id="310" r:id="rId34"/>
  </p:sldIdLst>
  <p:sldSz cx="9144000" cy="6858000" type="screen4x3"/>
  <p:notesSz cx="6669088" cy="9775825"/>
  <p:embeddedFontLst>
    <p:embeddedFont>
      <p:font typeface="Cambria"/>
      <p:regular r:id="rId37"/>
      <p:bold r:id="rId38"/>
      <p:italic r:id="rId39"/>
      <p:boldItalic r:id="rId40"/>
    </p:embeddedFont>
    <p:embeddedFont>
      <p:font typeface="Arial Narrow"/>
      <p:regular r:id="rId41"/>
      <p:bold r:id="rId42"/>
      <p:italic r:id="rId43"/>
      <p:boldItalic r:id="rId44"/>
    </p:embeddedFont>
    <p:embeddedFont>
      <p:font typeface="Cambria Math"/>
      <p:regular r:id="rId45"/>
    </p:embeddedFont>
    <p:embeddedFont>
      <p:font typeface="Calibri"/>
      <p:regular r:id="rId46"/>
      <p:bold r:id="rId47"/>
      <p:italic r:id="rId48"/>
      <p:boldItalic r:id="rId49"/>
    </p:embeddedFont>
    <p:embeddedFont>
      <p:font typeface="Gill Sans MT"/>
      <p:regular r:id="rId50"/>
      <p:bold r:id="rId51"/>
      <p:italic r:id="rId52"/>
      <p:boldItalic r:id="rId53"/>
    </p:embeddedFont>
    <p:embeddedFont>
      <p:font typeface="Tahoma"/>
      <p:regular r:id="rId54"/>
      <p:bold r:id="rId55"/>
    </p:embeddedFont>
    <p:embeddedFont>
      <p:font typeface="Verdana"/>
      <p:regular r:id="rId56"/>
      <p:bold r:id="rId57"/>
      <p:italic r:id="rId58"/>
      <p:boldItalic r:id="rId59"/>
    </p:embeddedFont>
    <p:embeddedFont>
      <p:font typeface="Wingdings 2" charset="2"/>
      <p:regular r:id="rId60"/>
    </p:embeddedFont>
  </p:embeddedFontLst>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69" autoAdjust="0"/>
    <p:restoredTop sz="95066" autoAdjust="0"/>
  </p:normalViewPr>
  <p:slideViewPr>
    <p:cSldViewPr>
      <p:cViewPr varScale="1">
        <p:scale>
          <a:sx n="140" d="100"/>
          <a:sy n="140" d="100"/>
        </p:scale>
        <p:origin x="-784" y="-72"/>
      </p:cViewPr>
      <p:guideLst>
        <p:guide orient="horz" pos="2160"/>
        <p:guide pos="2880"/>
      </p:guideLst>
    </p:cSldViewPr>
  </p:slideViewPr>
  <p:notesTextViewPr>
    <p:cViewPr>
      <p:scale>
        <a:sx n="1" d="1"/>
        <a:sy n="1" d="1"/>
      </p:scale>
      <p:origin x="0" y="0"/>
    </p:cViewPr>
  </p:notesTextViewPr>
  <p:sorterViewPr>
    <p:cViewPr>
      <p:scale>
        <a:sx n="100" d="100"/>
        <a:sy n="100" d="100"/>
      </p:scale>
      <p:origin x="0" y="3821"/>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font" Target="fonts/font14.fntdata"/><Relationship Id="rId51" Type="http://schemas.openxmlformats.org/officeDocument/2006/relationships/font" Target="fonts/font15.fntdata"/><Relationship Id="rId52" Type="http://schemas.openxmlformats.org/officeDocument/2006/relationships/font" Target="fonts/font16.fntdata"/><Relationship Id="rId53" Type="http://schemas.openxmlformats.org/officeDocument/2006/relationships/font" Target="fonts/font17.fntdata"/><Relationship Id="rId54" Type="http://schemas.openxmlformats.org/officeDocument/2006/relationships/font" Target="fonts/font18.fntdata"/><Relationship Id="rId55" Type="http://schemas.openxmlformats.org/officeDocument/2006/relationships/font" Target="fonts/font19.fntdata"/><Relationship Id="rId56" Type="http://schemas.openxmlformats.org/officeDocument/2006/relationships/font" Target="fonts/font20.fntdata"/><Relationship Id="rId57" Type="http://schemas.openxmlformats.org/officeDocument/2006/relationships/font" Target="fonts/font21.fntdata"/><Relationship Id="rId58" Type="http://schemas.openxmlformats.org/officeDocument/2006/relationships/font" Target="fonts/font22.fntdata"/><Relationship Id="rId59" Type="http://schemas.openxmlformats.org/officeDocument/2006/relationships/font" Target="fonts/font23.fntdata"/><Relationship Id="rId40" Type="http://schemas.openxmlformats.org/officeDocument/2006/relationships/font" Target="fonts/font4.fntdata"/><Relationship Id="rId41" Type="http://schemas.openxmlformats.org/officeDocument/2006/relationships/font" Target="fonts/font5.fntdata"/><Relationship Id="rId42" Type="http://schemas.openxmlformats.org/officeDocument/2006/relationships/font" Target="fonts/font6.fntdata"/><Relationship Id="rId43" Type="http://schemas.openxmlformats.org/officeDocument/2006/relationships/font" Target="fonts/font7.fntdata"/><Relationship Id="rId44" Type="http://schemas.openxmlformats.org/officeDocument/2006/relationships/font" Target="fonts/font8.fntdata"/><Relationship Id="rId45" Type="http://schemas.openxmlformats.org/officeDocument/2006/relationships/font" Target="fonts/font9.fntdata"/><Relationship Id="rId46" Type="http://schemas.openxmlformats.org/officeDocument/2006/relationships/font" Target="fonts/font10.fntdata"/><Relationship Id="rId47" Type="http://schemas.openxmlformats.org/officeDocument/2006/relationships/font" Target="fonts/font11.fntdata"/><Relationship Id="rId48" Type="http://schemas.openxmlformats.org/officeDocument/2006/relationships/font" Target="fonts/font12.fntdata"/><Relationship Id="rId49" Type="http://schemas.openxmlformats.org/officeDocument/2006/relationships/font" Target="fonts/font13.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37" Type="http://schemas.openxmlformats.org/officeDocument/2006/relationships/font" Target="fonts/font1.fntdata"/><Relationship Id="rId38" Type="http://schemas.openxmlformats.org/officeDocument/2006/relationships/font" Target="fonts/font2.fntdata"/><Relationship Id="rId39" Type="http://schemas.openxmlformats.org/officeDocument/2006/relationships/font" Target="fonts/font3.fntdata"/><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font" Target="fonts/font24.fntdata"/><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89703" tIns="44851" rIns="89703" bIns="44851" rtlCol="0"/>
          <a:lstStyle>
            <a:lvl1pPr algn="l">
              <a:defRPr sz="1200"/>
            </a:lvl1pPr>
          </a:lstStyle>
          <a:p>
            <a:endParaRPr lang="et-EE"/>
          </a:p>
        </p:txBody>
      </p:sp>
      <p:sp>
        <p:nvSpPr>
          <p:cNvPr id="3" name="Date Placeholder 2"/>
          <p:cNvSpPr>
            <a:spLocks noGrp="1"/>
          </p:cNvSpPr>
          <p:nvPr>
            <p:ph type="dt" sz="quarter" idx="1"/>
          </p:nvPr>
        </p:nvSpPr>
        <p:spPr>
          <a:xfrm>
            <a:off x="3777607" y="0"/>
            <a:ext cx="2889938" cy="488791"/>
          </a:xfrm>
          <a:prstGeom prst="rect">
            <a:avLst/>
          </a:prstGeom>
        </p:spPr>
        <p:txBody>
          <a:bodyPr vert="horz" lIns="89703" tIns="44851" rIns="89703" bIns="44851" rtlCol="0"/>
          <a:lstStyle>
            <a:lvl1pPr algn="r">
              <a:defRPr sz="1200"/>
            </a:lvl1pPr>
          </a:lstStyle>
          <a:p>
            <a:fld id="{11E16D4C-07B1-4FFB-BFBC-B2814E6DE2D0}" type="datetimeFigureOut">
              <a:rPr lang="et-EE" smtClean="0"/>
              <a:pPr/>
              <a:t>13-04-2012</a:t>
            </a:fld>
            <a:endParaRPr lang="et-EE"/>
          </a:p>
        </p:txBody>
      </p:sp>
      <p:sp>
        <p:nvSpPr>
          <p:cNvPr id="4" name="Footer Placeholder 3"/>
          <p:cNvSpPr>
            <a:spLocks noGrp="1"/>
          </p:cNvSpPr>
          <p:nvPr>
            <p:ph type="ftr" sz="quarter" idx="2"/>
          </p:nvPr>
        </p:nvSpPr>
        <p:spPr>
          <a:xfrm>
            <a:off x="0" y="9285338"/>
            <a:ext cx="2889938" cy="488791"/>
          </a:xfrm>
          <a:prstGeom prst="rect">
            <a:avLst/>
          </a:prstGeom>
        </p:spPr>
        <p:txBody>
          <a:bodyPr vert="horz" lIns="89703" tIns="44851" rIns="89703" bIns="44851" rtlCol="0" anchor="b"/>
          <a:lstStyle>
            <a:lvl1pPr algn="l">
              <a:defRPr sz="1200"/>
            </a:lvl1pPr>
          </a:lstStyle>
          <a:p>
            <a:endParaRPr lang="et-EE"/>
          </a:p>
        </p:txBody>
      </p:sp>
      <p:sp>
        <p:nvSpPr>
          <p:cNvPr id="5" name="Slide Number Placeholder 4"/>
          <p:cNvSpPr>
            <a:spLocks noGrp="1"/>
          </p:cNvSpPr>
          <p:nvPr>
            <p:ph type="sldNum" sz="quarter" idx="3"/>
          </p:nvPr>
        </p:nvSpPr>
        <p:spPr>
          <a:xfrm>
            <a:off x="3777607" y="9285338"/>
            <a:ext cx="2889938" cy="488791"/>
          </a:xfrm>
          <a:prstGeom prst="rect">
            <a:avLst/>
          </a:prstGeom>
        </p:spPr>
        <p:txBody>
          <a:bodyPr vert="horz" lIns="89703" tIns="44851" rIns="89703" bIns="44851" rtlCol="0" anchor="b"/>
          <a:lstStyle>
            <a:lvl1pPr algn="r">
              <a:defRPr sz="1200"/>
            </a:lvl1pPr>
          </a:lstStyle>
          <a:p>
            <a:fld id="{A96BE5AC-6057-4BB7-9FF7-267645A3B35B}" type="slidenum">
              <a:rPr lang="et-EE" smtClean="0"/>
              <a:pPr/>
              <a:t>‹n.›</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276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472" cy="488324"/>
          </a:xfrm>
          <a:prstGeom prst="rect">
            <a:avLst/>
          </a:prstGeom>
        </p:spPr>
        <p:txBody>
          <a:bodyPr vert="horz" lIns="89703" tIns="44851" rIns="89703" bIns="44851" rtlCol="0"/>
          <a:lstStyle>
            <a:lvl1pPr algn="l">
              <a:defRPr sz="1200"/>
            </a:lvl1pPr>
          </a:lstStyle>
          <a:p>
            <a:endParaRPr lang="et-EE"/>
          </a:p>
        </p:txBody>
      </p:sp>
      <p:sp>
        <p:nvSpPr>
          <p:cNvPr id="3" name="Date Placeholder 2"/>
          <p:cNvSpPr>
            <a:spLocks noGrp="1"/>
          </p:cNvSpPr>
          <p:nvPr>
            <p:ph type="dt" idx="1"/>
          </p:nvPr>
        </p:nvSpPr>
        <p:spPr>
          <a:xfrm>
            <a:off x="3778062" y="0"/>
            <a:ext cx="2889472" cy="488324"/>
          </a:xfrm>
          <a:prstGeom prst="rect">
            <a:avLst/>
          </a:prstGeom>
        </p:spPr>
        <p:txBody>
          <a:bodyPr vert="horz" lIns="89703" tIns="44851" rIns="89703" bIns="44851" rtlCol="0"/>
          <a:lstStyle>
            <a:lvl1pPr algn="r">
              <a:defRPr sz="1200"/>
            </a:lvl1pPr>
          </a:lstStyle>
          <a:p>
            <a:fld id="{95526AB7-A1F7-4248-84CE-F6702973488D}" type="datetimeFigureOut">
              <a:rPr lang="et-EE" smtClean="0"/>
              <a:pPr/>
              <a:t>13-04-2012</a:t>
            </a:fld>
            <a:endParaRPr lang="et-EE"/>
          </a:p>
        </p:txBody>
      </p:sp>
      <p:sp>
        <p:nvSpPr>
          <p:cNvPr id="4" name="Slide Image Placeholder 3"/>
          <p:cNvSpPr>
            <a:spLocks noGrp="1" noRot="1" noChangeAspect="1"/>
          </p:cNvSpPr>
          <p:nvPr>
            <p:ph type="sldImg" idx="2"/>
          </p:nvPr>
        </p:nvSpPr>
        <p:spPr>
          <a:xfrm>
            <a:off x="892175" y="733425"/>
            <a:ext cx="4886325" cy="3665538"/>
          </a:xfrm>
          <a:prstGeom prst="rect">
            <a:avLst/>
          </a:prstGeom>
          <a:noFill/>
          <a:ln w="12700">
            <a:solidFill>
              <a:prstClr val="black"/>
            </a:solidFill>
          </a:ln>
        </p:spPr>
        <p:txBody>
          <a:bodyPr vert="horz" lIns="89703" tIns="44851" rIns="89703" bIns="44851" rtlCol="0" anchor="ctr"/>
          <a:lstStyle/>
          <a:p>
            <a:endParaRPr lang="et-EE"/>
          </a:p>
        </p:txBody>
      </p:sp>
      <p:sp>
        <p:nvSpPr>
          <p:cNvPr id="5" name="Notes Placeholder 4"/>
          <p:cNvSpPr>
            <a:spLocks noGrp="1"/>
          </p:cNvSpPr>
          <p:nvPr>
            <p:ph type="body" sz="quarter" idx="3"/>
          </p:nvPr>
        </p:nvSpPr>
        <p:spPr>
          <a:xfrm>
            <a:off x="666443" y="4642971"/>
            <a:ext cx="5336202" cy="4399589"/>
          </a:xfrm>
          <a:prstGeom prst="rect">
            <a:avLst/>
          </a:prstGeom>
        </p:spPr>
        <p:txBody>
          <a:bodyPr vert="horz" lIns="89703" tIns="44851" rIns="89703" bIns="448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9285942"/>
            <a:ext cx="2889472" cy="488324"/>
          </a:xfrm>
          <a:prstGeom prst="rect">
            <a:avLst/>
          </a:prstGeom>
        </p:spPr>
        <p:txBody>
          <a:bodyPr vert="horz" lIns="89703" tIns="44851" rIns="89703" bIns="44851" rtlCol="0" anchor="b"/>
          <a:lstStyle>
            <a:lvl1pPr algn="l">
              <a:defRPr sz="1200"/>
            </a:lvl1pPr>
          </a:lstStyle>
          <a:p>
            <a:endParaRPr lang="et-EE"/>
          </a:p>
        </p:txBody>
      </p:sp>
      <p:sp>
        <p:nvSpPr>
          <p:cNvPr id="7" name="Slide Number Placeholder 6"/>
          <p:cNvSpPr>
            <a:spLocks noGrp="1"/>
          </p:cNvSpPr>
          <p:nvPr>
            <p:ph type="sldNum" sz="quarter" idx="5"/>
          </p:nvPr>
        </p:nvSpPr>
        <p:spPr>
          <a:xfrm>
            <a:off x="3778062" y="9285942"/>
            <a:ext cx="2889472" cy="488324"/>
          </a:xfrm>
          <a:prstGeom prst="rect">
            <a:avLst/>
          </a:prstGeom>
        </p:spPr>
        <p:txBody>
          <a:bodyPr vert="horz" lIns="89703" tIns="44851" rIns="89703" bIns="44851" rtlCol="0" anchor="b"/>
          <a:lstStyle>
            <a:lvl1pPr algn="r">
              <a:defRPr sz="1200"/>
            </a:lvl1pPr>
          </a:lstStyle>
          <a:p>
            <a:fld id="{1E9E8429-DE6D-478C-8977-2B2442685558}" type="slidenum">
              <a:rPr lang="et-EE" smtClean="0"/>
              <a:pPr/>
              <a:t>‹n.›</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91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9EEDBDE7-E039-4FB1-8F59-EFA9A07F6C23}" type="datetime1">
              <a:rPr lang="et-EE" smtClean="0"/>
              <a:pPr/>
              <a:t>13-04-2012</a:t>
            </a:fld>
            <a:endParaRPr lang="et-EE"/>
          </a:p>
        </p:txBody>
      </p:sp>
      <p:sp>
        <p:nvSpPr>
          <p:cNvPr id="20" name="Footer Placeholder 19"/>
          <p:cNvSpPr>
            <a:spLocks noGrp="1"/>
          </p:cNvSpPr>
          <p:nvPr>
            <p:ph type="ftr" sz="quarter" idx="11"/>
          </p:nvPr>
        </p:nvSpPr>
        <p:spPr/>
        <p:txBody>
          <a:bodyPr/>
          <a:lstStyle/>
          <a:p>
            <a:r>
              <a:rPr lang="et-EE" smtClean="0"/>
              <a:t>Prof. J.Engelbrecht</a:t>
            </a:r>
            <a:endParaRPr lang="et-EE"/>
          </a:p>
        </p:txBody>
      </p:sp>
      <p:sp>
        <p:nvSpPr>
          <p:cNvPr id="10" name="Slide Number Placeholder 9"/>
          <p:cNvSpPr>
            <a:spLocks noGrp="1"/>
          </p:cNvSpPr>
          <p:nvPr>
            <p:ph type="sldNum" sz="quarter" idx="12"/>
          </p:nvPr>
        </p:nvSpPr>
        <p:spPr/>
        <p:txBody>
          <a:bodyPr/>
          <a:lstStyle/>
          <a:p>
            <a:fld id="{85121FDB-EFFD-4161-87E0-CBA9D45701AD}" type="slidenum">
              <a:rPr lang="et-EE" smtClean="0"/>
              <a:pPr/>
              <a:t>‹n.›</a:t>
            </a:fld>
            <a:endParaRPr lang="et-EE"/>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26A1AC-29F5-465E-9174-3088F4EEE530}" type="datetime1">
              <a:rPr lang="et-EE" smtClean="0"/>
              <a:pPr/>
              <a:t>13-04-2012</a:t>
            </a:fld>
            <a:endParaRPr lang="et-EE"/>
          </a:p>
        </p:txBody>
      </p:sp>
      <p:sp>
        <p:nvSpPr>
          <p:cNvPr id="5" name="Footer Placeholder 4"/>
          <p:cNvSpPr>
            <a:spLocks noGrp="1"/>
          </p:cNvSpPr>
          <p:nvPr>
            <p:ph type="ftr" sz="quarter" idx="11"/>
          </p:nvPr>
        </p:nvSpPr>
        <p:spPr/>
        <p:txBody>
          <a:bodyPr/>
          <a:lstStyle/>
          <a:p>
            <a:r>
              <a:rPr lang="et-EE" smtClean="0"/>
              <a:t>Prof. J.Engelbrecht</a:t>
            </a:r>
            <a:endParaRPr lang="et-EE"/>
          </a:p>
        </p:txBody>
      </p:sp>
      <p:sp>
        <p:nvSpPr>
          <p:cNvPr id="6" name="Slide Number Placeholder 5"/>
          <p:cNvSpPr>
            <a:spLocks noGrp="1"/>
          </p:cNvSpPr>
          <p:nvPr>
            <p:ph type="sldNum" sz="quarter" idx="12"/>
          </p:nvPr>
        </p:nvSpPr>
        <p:spPr/>
        <p:txBody>
          <a:bodyPr/>
          <a:lstStyle/>
          <a:p>
            <a:fld id="{85121FDB-EFFD-4161-87E0-CBA9D45701AD}" type="slidenum">
              <a:rPr lang="et-EE" smtClean="0"/>
              <a:pPr/>
              <a:t>‹n.›</a:t>
            </a:fld>
            <a:endParaRPr lang="et-E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CB348E-E33D-449F-BF18-FF7152D1DE56}" type="datetime1">
              <a:rPr lang="et-EE" smtClean="0"/>
              <a:pPr/>
              <a:t>13-04-2012</a:t>
            </a:fld>
            <a:endParaRPr lang="et-EE"/>
          </a:p>
        </p:txBody>
      </p:sp>
      <p:sp>
        <p:nvSpPr>
          <p:cNvPr id="5" name="Footer Placeholder 4"/>
          <p:cNvSpPr>
            <a:spLocks noGrp="1"/>
          </p:cNvSpPr>
          <p:nvPr>
            <p:ph type="ftr" sz="quarter" idx="11"/>
          </p:nvPr>
        </p:nvSpPr>
        <p:spPr/>
        <p:txBody>
          <a:bodyPr/>
          <a:lstStyle/>
          <a:p>
            <a:r>
              <a:rPr lang="et-EE" smtClean="0"/>
              <a:t>Prof. J.Engelbrecht</a:t>
            </a:r>
            <a:endParaRPr lang="et-EE"/>
          </a:p>
        </p:txBody>
      </p:sp>
      <p:sp>
        <p:nvSpPr>
          <p:cNvPr id="6" name="Slide Number Placeholder 5"/>
          <p:cNvSpPr>
            <a:spLocks noGrp="1"/>
          </p:cNvSpPr>
          <p:nvPr>
            <p:ph type="sldNum" sz="quarter" idx="12"/>
          </p:nvPr>
        </p:nvSpPr>
        <p:spPr/>
        <p:txBody>
          <a:bodyPr/>
          <a:lstStyle/>
          <a:p>
            <a:fld id="{85121FDB-EFFD-4161-87E0-CBA9D45701AD}" type="slidenum">
              <a:rPr lang="et-EE" smtClean="0"/>
              <a:pPr/>
              <a:t>‹n.›</a:t>
            </a:fld>
            <a:endParaRPr lang="et-E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2C72C-8D69-4824-8685-F00134F1FF64}" type="datetime1">
              <a:rPr lang="et-EE" smtClean="0"/>
              <a:pPr/>
              <a:t>13-04-2012</a:t>
            </a:fld>
            <a:endParaRPr lang="et-EE"/>
          </a:p>
        </p:txBody>
      </p:sp>
      <p:sp>
        <p:nvSpPr>
          <p:cNvPr id="5" name="Footer Placeholder 4"/>
          <p:cNvSpPr>
            <a:spLocks noGrp="1"/>
          </p:cNvSpPr>
          <p:nvPr>
            <p:ph type="ftr" sz="quarter" idx="11"/>
          </p:nvPr>
        </p:nvSpPr>
        <p:spPr/>
        <p:txBody>
          <a:bodyPr/>
          <a:lstStyle/>
          <a:p>
            <a:r>
              <a:rPr lang="et-EE" smtClean="0"/>
              <a:t>Prof. J.Engelbrecht</a:t>
            </a:r>
            <a:endParaRPr lang="et-EE"/>
          </a:p>
        </p:txBody>
      </p:sp>
      <p:sp>
        <p:nvSpPr>
          <p:cNvPr id="6" name="Slide Number Placeholder 5"/>
          <p:cNvSpPr>
            <a:spLocks noGrp="1"/>
          </p:cNvSpPr>
          <p:nvPr>
            <p:ph type="sldNum" sz="quarter" idx="12"/>
          </p:nvPr>
        </p:nvSpPr>
        <p:spPr/>
        <p:txBody>
          <a:bodyPr/>
          <a:lstStyle/>
          <a:p>
            <a:fld id="{85121FDB-EFFD-4161-87E0-CBA9D45701AD}" type="slidenum">
              <a:rPr lang="et-EE" smtClean="0"/>
              <a:pPr/>
              <a:t>‹n.›</a:t>
            </a:fld>
            <a:endParaRPr lang="et-E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6C7958-ACEE-42C5-9625-CB946F1EAEEC}" type="datetime1">
              <a:rPr lang="et-EE" smtClean="0"/>
              <a:pPr/>
              <a:t>13-04-2012</a:t>
            </a:fld>
            <a:endParaRPr lang="et-EE"/>
          </a:p>
        </p:txBody>
      </p:sp>
      <p:sp>
        <p:nvSpPr>
          <p:cNvPr id="5" name="Footer Placeholder 4"/>
          <p:cNvSpPr>
            <a:spLocks noGrp="1"/>
          </p:cNvSpPr>
          <p:nvPr>
            <p:ph type="ftr" sz="quarter" idx="11"/>
          </p:nvPr>
        </p:nvSpPr>
        <p:spPr/>
        <p:txBody>
          <a:bodyPr/>
          <a:lstStyle/>
          <a:p>
            <a:r>
              <a:rPr lang="et-EE" smtClean="0"/>
              <a:t>Prof. J.Engelbrecht</a:t>
            </a:r>
            <a:endParaRPr lang="et-EE"/>
          </a:p>
        </p:txBody>
      </p:sp>
      <p:sp>
        <p:nvSpPr>
          <p:cNvPr id="6" name="Slide Number Placeholder 5"/>
          <p:cNvSpPr>
            <a:spLocks noGrp="1"/>
          </p:cNvSpPr>
          <p:nvPr>
            <p:ph type="sldNum" sz="quarter" idx="12"/>
          </p:nvPr>
        </p:nvSpPr>
        <p:spPr/>
        <p:txBody>
          <a:bodyPr/>
          <a:lstStyle/>
          <a:p>
            <a:fld id="{85121FDB-EFFD-4161-87E0-CBA9D45701AD}" type="slidenum">
              <a:rPr lang="et-EE" smtClean="0"/>
              <a:pPr/>
              <a:t>‹n.›</a:t>
            </a:fld>
            <a:endParaRPr lang="et-E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B738E3-B209-4417-975C-8ACC55D1FC35}" type="datetime1">
              <a:rPr lang="et-EE" smtClean="0"/>
              <a:pPr/>
              <a:t>13-04-2012</a:t>
            </a:fld>
            <a:endParaRPr lang="et-EE"/>
          </a:p>
        </p:txBody>
      </p:sp>
      <p:sp>
        <p:nvSpPr>
          <p:cNvPr id="6" name="Footer Placeholder 5"/>
          <p:cNvSpPr>
            <a:spLocks noGrp="1"/>
          </p:cNvSpPr>
          <p:nvPr>
            <p:ph type="ftr" sz="quarter" idx="11"/>
          </p:nvPr>
        </p:nvSpPr>
        <p:spPr/>
        <p:txBody>
          <a:bodyPr/>
          <a:lstStyle/>
          <a:p>
            <a:r>
              <a:rPr lang="et-EE" smtClean="0"/>
              <a:t>Prof. J.Engelbrecht</a:t>
            </a:r>
            <a:endParaRPr lang="et-EE"/>
          </a:p>
        </p:txBody>
      </p:sp>
      <p:sp>
        <p:nvSpPr>
          <p:cNvPr id="7" name="Slide Number Placeholder 6"/>
          <p:cNvSpPr>
            <a:spLocks noGrp="1"/>
          </p:cNvSpPr>
          <p:nvPr>
            <p:ph type="sldNum" sz="quarter" idx="12"/>
          </p:nvPr>
        </p:nvSpPr>
        <p:spPr/>
        <p:txBody>
          <a:bodyPr/>
          <a:lstStyle/>
          <a:p>
            <a:fld id="{85121FDB-EFFD-4161-87E0-CBA9D45701AD}" type="slidenum">
              <a:rPr lang="et-EE" smtClean="0"/>
              <a:pPr/>
              <a:t>‹n.›</a:t>
            </a:fld>
            <a:endParaRPr lang="et-E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801621-6AAC-4E04-BFB2-FAD66ECBF985}" type="datetime1">
              <a:rPr lang="et-EE" smtClean="0"/>
              <a:pPr/>
              <a:t>13-04-2012</a:t>
            </a:fld>
            <a:endParaRPr lang="et-EE"/>
          </a:p>
        </p:txBody>
      </p:sp>
      <p:sp>
        <p:nvSpPr>
          <p:cNvPr id="8" name="Footer Placeholder 7"/>
          <p:cNvSpPr>
            <a:spLocks noGrp="1"/>
          </p:cNvSpPr>
          <p:nvPr>
            <p:ph type="ftr" sz="quarter" idx="11"/>
          </p:nvPr>
        </p:nvSpPr>
        <p:spPr/>
        <p:txBody>
          <a:bodyPr/>
          <a:lstStyle/>
          <a:p>
            <a:r>
              <a:rPr lang="et-EE" smtClean="0"/>
              <a:t>Prof. J.Engelbrecht</a:t>
            </a:r>
            <a:endParaRPr lang="et-EE"/>
          </a:p>
        </p:txBody>
      </p:sp>
      <p:sp>
        <p:nvSpPr>
          <p:cNvPr id="9" name="Slide Number Placeholder 8"/>
          <p:cNvSpPr>
            <a:spLocks noGrp="1"/>
          </p:cNvSpPr>
          <p:nvPr>
            <p:ph type="sldNum" sz="quarter" idx="12"/>
          </p:nvPr>
        </p:nvSpPr>
        <p:spPr/>
        <p:txBody>
          <a:bodyPr/>
          <a:lstStyle/>
          <a:p>
            <a:fld id="{85121FDB-EFFD-4161-87E0-CBA9D45701AD}" type="slidenum">
              <a:rPr lang="et-EE" smtClean="0"/>
              <a:pPr/>
              <a:t>‹n.›</a:t>
            </a:fld>
            <a:endParaRPr lang="et-E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CF8F14-7285-4D8E-82B5-E4C1DB0776F0}" type="datetime1">
              <a:rPr lang="et-EE" smtClean="0"/>
              <a:pPr/>
              <a:t>13-04-2012</a:t>
            </a:fld>
            <a:endParaRPr lang="et-EE"/>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5" name="Slide Number Placeholder 4"/>
          <p:cNvSpPr>
            <a:spLocks noGrp="1"/>
          </p:cNvSpPr>
          <p:nvPr>
            <p:ph type="sldNum" sz="quarter" idx="12"/>
          </p:nvPr>
        </p:nvSpPr>
        <p:spPr/>
        <p:txBody>
          <a:bodyPr/>
          <a:lstStyle/>
          <a:p>
            <a:fld id="{85121FDB-EFFD-4161-87E0-CBA9D45701AD}" type="slidenum">
              <a:rPr lang="et-EE" smtClean="0"/>
              <a:pPr/>
              <a:t>‹n.›</a:t>
            </a:fld>
            <a:endParaRPr lang="et-E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30CF7D36-58FC-4A88-BB27-6789AE813F05}" type="datetime1">
              <a:rPr lang="et-EE" smtClean="0"/>
              <a:pPr/>
              <a:t>13-04-2012</a:t>
            </a:fld>
            <a:endParaRPr lang="et-EE"/>
          </a:p>
        </p:txBody>
      </p:sp>
      <p:sp>
        <p:nvSpPr>
          <p:cNvPr id="3" name="Footer Placeholder 2"/>
          <p:cNvSpPr>
            <a:spLocks noGrp="1"/>
          </p:cNvSpPr>
          <p:nvPr>
            <p:ph type="ftr" sz="quarter" idx="11"/>
          </p:nvPr>
        </p:nvSpPr>
        <p:spPr/>
        <p:txBody>
          <a:bodyPr/>
          <a:lstStyle/>
          <a:p>
            <a:r>
              <a:rPr lang="et-EE" smtClean="0"/>
              <a:t>Prof. J.Engelbrecht</a:t>
            </a:r>
            <a:endParaRPr lang="et-EE"/>
          </a:p>
        </p:txBody>
      </p:sp>
      <p:sp>
        <p:nvSpPr>
          <p:cNvPr id="4" name="Slide Number Placeholder 3"/>
          <p:cNvSpPr>
            <a:spLocks noGrp="1"/>
          </p:cNvSpPr>
          <p:nvPr>
            <p:ph type="sldNum" sz="quarter" idx="12"/>
          </p:nvPr>
        </p:nvSpPr>
        <p:spPr/>
        <p:txBody>
          <a:bodyPr/>
          <a:lstStyle/>
          <a:p>
            <a:fld id="{85121FDB-EFFD-4161-87E0-CBA9D45701AD}" type="slidenum">
              <a:rPr lang="et-EE" smtClean="0"/>
              <a:pPr/>
              <a:t>‹n.›</a:t>
            </a:fld>
            <a:endParaRPr lang="et-E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E75F3B-A003-42E1-ABCC-9F2EB28D8251}" type="datetime1">
              <a:rPr lang="et-EE" smtClean="0"/>
              <a:pPr/>
              <a:t>13-04-2012</a:t>
            </a:fld>
            <a:endParaRPr lang="et-EE"/>
          </a:p>
        </p:txBody>
      </p:sp>
      <p:sp>
        <p:nvSpPr>
          <p:cNvPr id="6" name="Footer Placeholder 5"/>
          <p:cNvSpPr>
            <a:spLocks noGrp="1"/>
          </p:cNvSpPr>
          <p:nvPr>
            <p:ph type="ftr" sz="quarter" idx="11"/>
          </p:nvPr>
        </p:nvSpPr>
        <p:spPr/>
        <p:txBody>
          <a:bodyPr/>
          <a:lstStyle/>
          <a:p>
            <a:r>
              <a:rPr lang="et-EE" smtClean="0"/>
              <a:t>Prof. J.Engelbrecht</a:t>
            </a:r>
            <a:endParaRPr lang="et-EE"/>
          </a:p>
        </p:txBody>
      </p:sp>
      <p:sp>
        <p:nvSpPr>
          <p:cNvPr id="7" name="Slide Number Placeholder 6"/>
          <p:cNvSpPr>
            <a:spLocks noGrp="1"/>
          </p:cNvSpPr>
          <p:nvPr>
            <p:ph type="sldNum" sz="quarter" idx="12"/>
          </p:nvPr>
        </p:nvSpPr>
        <p:spPr/>
        <p:txBody>
          <a:bodyPr/>
          <a:lstStyle/>
          <a:p>
            <a:fld id="{85121FDB-EFFD-4161-87E0-CBA9D45701AD}" type="slidenum">
              <a:rPr lang="et-EE" smtClean="0"/>
              <a:pPr/>
              <a:t>‹n.›</a:t>
            </a:fld>
            <a:endParaRPr lang="et-E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9068E0-21C6-45A4-9E31-F37ED0046975}" type="datetime1">
              <a:rPr lang="et-EE" smtClean="0"/>
              <a:pPr/>
              <a:t>13-04-2012</a:t>
            </a:fld>
            <a:endParaRPr lang="et-EE"/>
          </a:p>
        </p:txBody>
      </p:sp>
      <p:sp>
        <p:nvSpPr>
          <p:cNvPr id="6" name="Footer Placeholder 5"/>
          <p:cNvSpPr>
            <a:spLocks noGrp="1"/>
          </p:cNvSpPr>
          <p:nvPr>
            <p:ph type="ftr" sz="quarter" idx="11"/>
          </p:nvPr>
        </p:nvSpPr>
        <p:spPr/>
        <p:txBody>
          <a:bodyPr/>
          <a:lstStyle/>
          <a:p>
            <a:r>
              <a:rPr lang="et-EE" smtClean="0"/>
              <a:t>Prof. J.Engelbrecht</a:t>
            </a:r>
            <a:endParaRPr lang="et-EE"/>
          </a:p>
        </p:txBody>
      </p:sp>
      <p:sp>
        <p:nvSpPr>
          <p:cNvPr id="7" name="Slide Number Placeholder 6"/>
          <p:cNvSpPr>
            <a:spLocks noGrp="1"/>
          </p:cNvSpPr>
          <p:nvPr>
            <p:ph type="sldNum" sz="quarter" idx="12"/>
          </p:nvPr>
        </p:nvSpPr>
        <p:spPr/>
        <p:txBody>
          <a:bodyPr/>
          <a:lstStyle/>
          <a:p>
            <a:fld id="{85121FDB-EFFD-4161-87E0-CBA9D45701AD}" type="slidenum">
              <a:rPr lang="et-EE" smtClean="0"/>
              <a:pPr/>
              <a:t>‹n.›</a:t>
            </a:fld>
            <a:endParaRPr lang="et-E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7ACD2417-0C9B-4857-8A0F-76141BF63FCD}" type="datetime1">
              <a:rPr lang="et-EE" smtClean="0"/>
              <a:pPr/>
              <a:t>13-04-2012</a:t>
            </a:fld>
            <a:endParaRPr lang="et-EE"/>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t-EE" smtClean="0"/>
              <a:t>Prof. J.Engelbrecht</a:t>
            </a:r>
            <a:endParaRPr lang="et-EE"/>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85121FDB-EFFD-4161-87E0-CBA9D45701AD}" type="slidenum">
              <a:rPr lang="et-EE" smtClean="0"/>
              <a:pPr/>
              <a:t>‹n.›</a:t>
            </a:fld>
            <a:endParaRPr lang="et-E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5" Type="http://schemas.openxmlformats.org/officeDocument/2006/relationships/image" Target="../media/image2.jpe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oleObject" Target="../embeddings/Microsoft_Equation4.bin"/><Relationship Id="rId5" Type="http://schemas.openxmlformats.org/officeDocument/2006/relationships/image" Target="../media/image2.jpe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microsoft.com/office/2007/relationships/media" Target="../media/media1.avi"/><Relationship Id="rId4" Type="http://schemas.openxmlformats.org/officeDocument/2006/relationships/image" Target="../media/image18.png"/><Relationship Id="rId5" Type="http://schemas.openxmlformats.org/officeDocument/2006/relationships/image" Target="../media/image2.jpeg"/><Relationship Id="rId1" Type="http://schemas.openxmlformats.org/officeDocument/2006/relationships/video" Target="../media/media1.avi"/><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2560" y="5229200"/>
            <a:ext cx="7406640" cy="1274462"/>
          </a:xfrm>
        </p:spPr>
        <p:txBody>
          <a:bodyPr>
            <a:normAutofit/>
          </a:bodyPr>
          <a:lstStyle/>
          <a:p>
            <a:pPr marL="82296"/>
            <a:r>
              <a:rPr lang="et-EE" sz="2800" b="1" dirty="0" smtClean="0">
                <a:solidFill>
                  <a:schemeClr val="accent5">
                    <a:lumMod val="75000"/>
                  </a:schemeClr>
                </a:solidFill>
                <a:latin typeface="Cambria" pitchFamily="18" charset="0"/>
              </a:rPr>
              <a:t>Part 1–A: </a:t>
            </a:r>
            <a:r>
              <a:rPr lang="et-EE" sz="2800" b="1" dirty="0">
                <a:solidFill>
                  <a:schemeClr val="accent5">
                    <a:lumMod val="75000"/>
                  </a:schemeClr>
                </a:solidFill>
                <a:latin typeface="Cambria" pitchFamily="18" charset="0"/>
              </a:rPr>
              <a:t>lecture</a:t>
            </a:r>
          </a:p>
          <a:p>
            <a:pPr marL="82296"/>
            <a:r>
              <a:rPr lang="et-EE" sz="2800" b="1" dirty="0" smtClean="0">
                <a:solidFill>
                  <a:schemeClr val="accent5">
                    <a:lumMod val="75000"/>
                  </a:schemeClr>
                </a:solidFill>
                <a:latin typeface="Cambria" pitchFamily="18" charset="0"/>
              </a:rPr>
              <a:t>Part 1–B: </a:t>
            </a:r>
            <a:r>
              <a:rPr lang="et-EE" sz="2800" b="1" dirty="0">
                <a:solidFill>
                  <a:schemeClr val="accent5">
                    <a:lumMod val="75000"/>
                  </a:schemeClr>
                </a:solidFill>
                <a:latin typeface="Cambria" pitchFamily="18" charset="0"/>
              </a:rPr>
              <a:t>examples</a:t>
            </a:r>
          </a:p>
        </p:txBody>
      </p:sp>
      <p:sp>
        <p:nvSpPr>
          <p:cNvPr id="4" name="Rectangle 3"/>
          <p:cNvSpPr/>
          <p:nvPr/>
        </p:nvSpPr>
        <p:spPr>
          <a:xfrm>
            <a:off x="1403648" y="2274838"/>
            <a:ext cx="7587462" cy="230832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Lecture </a:t>
            </a:r>
            <a:r>
              <a:rPr lang="et-EE"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pitchFamily="18" charset="0"/>
              </a:rPr>
              <a:t>1</a:t>
            </a: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Methodology of mathematical modelling</a:t>
            </a:r>
            <a:endParaRPr lang="et-EE"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02791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idx="1"/>
              </p:nvPr>
            </p:nvSpPr>
            <p:spPr/>
            <p:txBody>
              <a:bodyPr>
                <a:normAutofit lnSpcReduction="10000"/>
              </a:bodyPr>
              <a:lstStyle/>
              <a:p>
                <a:pPr marL="82296" indent="0">
                  <a:buNone/>
                </a:pPr>
                <a:r>
                  <a:rPr lang="et-EE" sz="2400" dirty="0" smtClean="0">
                    <a:latin typeface="Cambria" pitchFamily="18" charset="0"/>
                  </a:rPr>
                  <a:t>Laws of nature:</a:t>
                </a:r>
              </a:p>
              <a:p>
                <a:pPr marL="82296" indent="0">
                  <a:buNone/>
                </a:pPr>
                <a:r>
                  <a:rPr lang="et-EE" sz="2400" dirty="0">
                    <a:latin typeface="Cambria" pitchFamily="18" charset="0"/>
                  </a:rPr>
                  <a:t>	</a:t>
                </a:r>
                <a:r>
                  <a:rPr lang="et-EE" sz="2400" dirty="0" smtClean="0">
                    <a:latin typeface="Cambria" pitchFamily="18" charset="0"/>
                  </a:rPr>
                  <a:t>gravitation		</a:t>
                </a:r>
                <a14:m>
                  <m:oMath xmlns:m="http://schemas.openxmlformats.org/officeDocument/2006/math">
                    <m:r>
                      <a:rPr lang="et-EE" sz="2400" i="1" dirty="0" smtClean="0">
                        <a:latin typeface="Cambria Math"/>
                      </a:rPr>
                      <m:t>𝐹</m:t>
                    </m:r>
                    <m:r>
                      <a:rPr lang="et-EE" sz="2400" i="1" dirty="0" smtClean="0">
                        <a:latin typeface="Cambria Math"/>
                      </a:rPr>
                      <m:t> = </m:t>
                    </m:r>
                    <m:f>
                      <m:fPr>
                        <m:ctrlPr>
                          <a:rPr lang="et-EE" sz="2400" i="1" dirty="0" smtClean="0">
                            <a:latin typeface="Cambria Math"/>
                          </a:rPr>
                        </m:ctrlPr>
                      </m:fPr>
                      <m:num>
                        <m:r>
                          <a:rPr lang="et-EE" sz="2400" b="0" i="1" dirty="0" smtClean="0">
                            <a:latin typeface="Cambria Math"/>
                          </a:rPr>
                          <m:t>𝐺𝑚</m:t>
                        </m:r>
                        <m:r>
                          <a:rPr lang="et-EE" sz="2400" b="0" i="1" baseline="-25000" dirty="0" smtClean="0">
                            <a:latin typeface="Cambria Math"/>
                          </a:rPr>
                          <m:t>1</m:t>
                        </m:r>
                        <m:r>
                          <a:rPr lang="et-EE" sz="2400" b="0" i="1" dirty="0" smtClean="0">
                            <a:latin typeface="Cambria Math"/>
                          </a:rPr>
                          <m:t>𝑚</m:t>
                        </m:r>
                        <m:r>
                          <a:rPr lang="et-EE" sz="2400" b="0" i="1" baseline="-25000" dirty="0" smtClean="0">
                            <a:latin typeface="Cambria Math"/>
                          </a:rPr>
                          <m:t>2</m:t>
                        </m:r>
                      </m:num>
                      <m:den>
                        <m:r>
                          <a:rPr lang="et-EE" sz="2400" b="0" i="1" dirty="0" smtClean="0">
                            <a:latin typeface="Cambria Math"/>
                          </a:rPr>
                          <m:t>𝑟</m:t>
                        </m:r>
                        <m:r>
                          <a:rPr lang="et-EE" sz="2400" b="0" i="1" baseline="30000" dirty="0" smtClean="0">
                            <a:latin typeface="Cambria Math"/>
                          </a:rPr>
                          <m:t>2</m:t>
                        </m:r>
                      </m:den>
                    </m:f>
                  </m:oMath>
                </a14:m>
                <a:r>
                  <a:rPr lang="et-EE" sz="2400" dirty="0" smtClean="0">
                    <a:latin typeface="Cambria" pitchFamily="18" charset="0"/>
                  </a:rPr>
                  <a:t>	                       </a:t>
                </a:r>
              </a:p>
              <a:p>
                <a:pPr marL="82296" indent="0">
                  <a:buNone/>
                </a:pPr>
                <a:r>
                  <a:rPr lang="et-EE" sz="2400" dirty="0">
                    <a:latin typeface="Cambria" pitchFamily="18" charset="0"/>
                  </a:rPr>
                  <a:t>	C</a:t>
                </a:r>
                <a:r>
                  <a:rPr lang="et-EE" sz="2400" dirty="0" smtClean="0">
                    <a:latin typeface="Cambria" pitchFamily="18" charset="0"/>
                  </a:rPr>
                  <a:t>oulomb		</a:t>
                </a:r>
                <a14:m>
                  <m:oMath xmlns:m="http://schemas.openxmlformats.org/officeDocument/2006/math">
                    <m:r>
                      <a:rPr lang="et-EE" sz="2400" i="1" dirty="0">
                        <a:latin typeface="Cambria Math"/>
                      </a:rPr>
                      <m:t>𝐹</m:t>
                    </m:r>
                    <m:r>
                      <a:rPr lang="et-EE" sz="2400" i="1" dirty="0">
                        <a:latin typeface="Cambria Math"/>
                      </a:rPr>
                      <m:t> = </m:t>
                    </m:r>
                    <m:f>
                      <m:fPr>
                        <m:ctrlPr>
                          <a:rPr lang="et-EE" sz="2400" i="1" dirty="0">
                            <a:latin typeface="Cambria Math"/>
                          </a:rPr>
                        </m:ctrlPr>
                      </m:fPr>
                      <m:num>
                        <m:r>
                          <a:rPr lang="et-EE" sz="2400" b="0" i="1" dirty="0" smtClean="0">
                            <a:latin typeface="Cambria Math"/>
                          </a:rPr>
                          <m:t>𝑞</m:t>
                        </m:r>
                        <m:r>
                          <a:rPr lang="et-EE" sz="2400" i="1" baseline="-25000" dirty="0">
                            <a:latin typeface="Cambria Math"/>
                          </a:rPr>
                          <m:t>1</m:t>
                        </m:r>
                        <m:r>
                          <a:rPr lang="et-EE" sz="2400" b="0" i="1" baseline="-25000" dirty="0" smtClean="0">
                            <a:latin typeface="Cambria Math"/>
                          </a:rPr>
                          <m:t> </m:t>
                        </m:r>
                        <m:r>
                          <a:rPr lang="et-EE" sz="2400" b="0" i="1" dirty="0" smtClean="0">
                            <a:latin typeface="Cambria Math"/>
                          </a:rPr>
                          <m:t>𝑞</m:t>
                        </m:r>
                        <m:r>
                          <a:rPr lang="et-EE" sz="2400" i="1" baseline="-25000" dirty="0">
                            <a:latin typeface="Cambria Math"/>
                          </a:rPr>
                          <m:t>2</m:t>
                        </m:r>
                      </m:num>
                      <m:den>
                        <m:r>
                          <a:rPr lang="et-EE" sz="2400" i="1" dirty="0">
                            <a:latin typeface="Cambria Math"/>
                          </a:rPr>
                          <m:t>𝑟</m:t>
                        </m:r>
                        <m:r>
                          <a:rPr lang="et-EE" sz="2400" i="1" baseline="30000" dirty="0">
                            <a:latin typeface="Cambria Math"/>
                          </a:rPr>
                          <m:t>2</m:t>
                        </m:r>
                      </m:den>
                    </m:f>
                    <m:r>
                      <a:rPr lang="et-EE" sz="2400" i="1" baseline="30000" dirty="0">
                        <a:latin typeface="Cambria Math"/>
                      </a:rPr>
                      <m:t> </m:t>
                    </m:r>
                  </m:oMath>
                </a14:m>
                <a:r>
                  <a:rPr lang="et-EE" sz="2400" dirty="0" smtClean="0">
                    <a:latin typeface="Cambria" pitchFamily="18" charset="0"/>
                  </a:rPr>
                  <a:t>	</a:t>
                </a:r>
              </a:p>
              <a:p>
                <a:pPr marL="82296" indent="0">
                  <a:buNone/>
                </a:pPr>
                <a:endParaRPr lang="et-EE" sz="2400" dirty="0">
                  <a:latin typeface="Cambria" pitchFamily="18" charset="0"/>
                </a:endParaRPr>
              </a:p>
              <a:p>
                <a:pPr marL="82296" indent="0">
                  <a:buNone/>
                </a:pPr>
                <a:r>
                  <a:rPr lang="et-EE" sz="2400" dirty="0" smtClean="0">
                    <a:latin typeface="Cambria" pitchFamily="18" charset="0"/>
                  </a:rPr>
                  <a:t>Derived:</a:t>
                </a:r>
              </a:p>
              <a:p>
                <a:pPr marL="82296" indent="0">
                  <a:buNone/>
                </a:pPr>
                <a:r>
                  <a:rPr lang="et-EE" sz="2400" dirty="0">
                    <a:latin typeface="Cambria" pitchFamily="18" charset="0"/>
                  </a:rPr>
                  <a:t>	</a:t>
                </a:r>
                <a:r>
                  <a:rPr lang="et-EE" sz="2400" dirty="0" smtClean="0">
                    <a:latin typeface="Cambria" pitchFamily="18" charset="0"/>
                  </a:rPr>
                  <a:t>Hooke			</a:t>
                </a:r>
                <a14:m>
                  <m:oMath xmlns:m="http://schemas.openxmlformats.org/officeDocument/2006/math">
                    <m:r>
                      <a:rPr lang="et-EE" sz="2400" i="1" smtClean="0">
                        <a:latin typeface="Cambria Math"/>
                        <a:ea typeface="Cambria Math"/>
                      </a:rPr>
                      <m:t>𝜎</m:t>
                    </m:r>
                    <m:r>
                      <a:rPr lang="et-EE" sz="2400" b="0" i="1" smtClean="0">
                        <a:latin typeface="Cambria Math"/>
                        <a:ea typeface="Cambria Math"/>
                      </a:rPr>
                      <m:t>=</m:t>
                    </m:r>
                    <m:r>
                      <a:rPr lang="et-EE" sz="2400" b="0" i="1" smtClean="0">
                        <a:latin typeface="Cambria Math"/>
                        <a:ea typeface="Cambria Math"/>
                      </a:rPr>
                      <m:t>𝐸</m:t>
                    </m:r>
                    <m:r>
                      <a:rPr lang="et-EE" sz="2400" b="0" i="1" smtClean="0">
                        <a:latin typeface="Cambria Math"/>
                        <a:ea typeface="Cambria Math"/>
                      </a:rPr>
                      <m:t> </m:t>
                    </m:r>
                    <m:r>
                      <a:rPr lang="et-EE" sz="2400" b="0" i="1" smtClean="0">
                        <a:latin typeface="Cambria Math"/>
                        <a:ea typeface="Cambria Math"/>
                      </a:rPr>
                      <m:t>𝜖</m:t>
                    </m:r>
                  </m:oMath>
                </a14:m>
                <a:endParaRPr lang="et-EE" sz="2400" b="0" dirty="0" smtClean="0">
                  <a:latin typeface="Cambria" pitchFamily="18" charset="0"/>
                  <a:ea typeface="Cambria Math"/>
                </a:endParaRPr>
              </a:p>
              <a:p>
                <a:pPr marL="82296" indent="0">
                  <a:buNone/>
                </a:pPr>
                <a:r>
                  <a:rPr lang="et-EE" sz="2400" dirty="0" smtClean="0">
                    <a:latin typeface="Cambria" pitchFamily="18" charset="0"/>
                  </a:rPr>
                  <a:t>	Ohm			RI = U</a:t>
                </a:r>
              </a:p>
              <a:p>
                <a:pPr marL="82296" indent="0">
                  <a:buNone/>
                </a:pPr>
                <a:r>
                  <a:rPr lang="et-EE" sz="2400" dirty="0">
                    <a:latin typeface="Cambria" pitchFamily="18" charset="0"/>
                  </a:rPr>
                  <a:t>	</a:t>
                </a:r>
                <a:r>
                  <a:rPr lang="et-EE" sz="2400" dirty="0" smtClean="0">
                    <a:latin typeface="Cambria" pitchFamily="18" charset="0"/>
                  </a:rPr>
                  <a:t>Fourier		q = -</a:t>
                </a:r>
                <a14:m>
                  <m:oMath xmlns:m="http://schemas.openxmlformats.org/officeDocument/2006/math">
                    <m:r>
                      <m:rPr>
                        <m:sty m:val="p"/>
                      </m:rPr>
                      <a:rPr lang="el-GR" sz="2400" i="1" smtClean="0">
                        <a:latin typeface="Cambria Math"/>
                      </a:rPr>
                      <m:t>λ</m:t>
                    </m:r>
                    <m:r>
                      <a:rPr lang="et-EE" sz="2400" b="0" i="1" smtClean="0">
                        <a:latin typeface="Cambria Math"/>
                      </a:rPr>
                      <m:t> </m:t>
                    </m:r>
                    <m:f>
                      <m:fPr>
                        <m:ctrlPr>
                          <a:rPr lang="et-EE" sz="2400" b="0" i="1" smtClean="0">
                            <a:latin typeface="Cambria Math"/>
                          </a:rPr>
                        </m:ctrlPr>
                      </m:fPr>
                      <m:num>
                        <m:r>
                          <a:rPr lang="et-EE" sz="2400" b="0" i="1" smtClean="0">
                            <a:latin typeface="Cambria Math"/>
                          </a:rPr>
                          <m:t>𝜕</m:t>
                        </m:r>
                        <m:r>
                          <m:rPr>
                            <m:sty m:val="p"/>
                          </m:rPr>
                          <a:rPr lang="et-EE" sz="2400" b="0" i="0" smtClean="0">
                            <a:latin typeface="Cambria Math"/>
                          </a:rPr>
                          <m:t>T</m:t>
                        </m:r>
                      </m:num>
                      <m:den>
                        <m:r>
                          <a:rPr lang="et-EE" sz="2400" b="0" i="1" smtClean="0">
                            <a:latin typeface="Cambria Math"/>
                          </a:rPr>
                          <m:t>𝜕</m:t>
                        </m:r>
                        <m:r>
                          <a:rPr lang="et-EE" sz="2400" b="0" i="1" smtClean="0">
                            <a:latin typeface="Cambria Math"/>
                          </a:rPr>
                          <m:t>𝑥</m:t>
                        </m:r>
                      </m:den>
                    </m:f>
                  </m:oMath>
                </a14:m>
                <a:r>
                  <a:rPr lang="et-EE" sz="2400" dirty="0" smtClean="0">
                    <a:latin typeface="Cambria" pitchFamily="18" charset="0"/>
                  </a:rPr>
                  <a:t>	</a:t>
                </a:r>
              </a:p>
              <a:p>
                <a:pPr marL="82296" indent="0">
                  <a:buNone/>
                </a:pPr>
                <a:r>
                  <a:rPr lang="et-EE" sz="2400" dirty="0">
                    <a:latin typeface="Cambria" pitchFamily="18" charset="0"/>
                  </a:rPr>
                  <a:t>	</a:t>
                </a:r>
                <a:r>
                  <a:rPr lang="et-EE" sz="2400" dirty="0" smtClean="0">
                    <a:latin typeface="Cambria" pitchFamily="18" charset="0"/>
                  </a:rPr>
                  <a:t>. . . . </a:t>
                </a:r>
              </a:p>
              <a:p>
                <a:pPr marL="82296" indent="0">
                  <a:buNone/>
                </a:pPr>
                <a:r>
                  <a:rPr lang="et-EE" sz="2400" dirty="0">
                    <a:latin typeface="Cambria" pitchFamily="18" charset="0"/>
                  </a:rPr>
                  <a:t>a</a:t>
                </a:r>
                <a:r>
                  <a:rPr lang="et-EE" sz="2400" dirty="0" smtClean="0">
                    <a:latin typeface="Cambria" pitchFamily="18" charset="0"/>
                  </a:rPr>
                  <a:t>re these exact?</a:t>
                </a:r>
                <a:endParaRPr lang="et-EE" sz="2400" dirty="0">
                  <a:latin typeface="Cambria"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 t="-1779"/>
                </a:stretch>
              </a:blipFill>
            </p:spPr>
            <p:txBody>
              <a:bodyPr/>
              <a:lstStyle/>
              <a:p>
                <a:r>
                  <a:rPr lang="et-EE">
                    <a:noFill/>
                  </a:rPr>
                  <a:t> </a:t>
                </a:r>
              </a:p>
            </p:txBody>
          </p:sp>
        </mc:Fallback>
      </mc:AlternateContent>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grpSp>
        <p:nvGrpSpPr>
          <p:cNvPr id="7" name="Group 15"/>
          <p:cNvGrpSpPr>
            <a:grpSpLocks/>
          </p:cNvGrpSpPr>
          <p:nvPr/>
        </p:nvGrpSpPr>
        <p:grpSpPr bwMode="auto">
          <a:xfrm>
            <a:off x="58328" y="6376987"/>
            <a:ext cx="750888" cy="481013"/>
            <a:chOff x="476" y="799"/>
            <a:chExt cx="2397" cy="1536"/>
          </a:xfrm>
        </p:grpSpPr>
        <p:grpSp>
          <p:nvGrpSpPr>
            <p:cNvPr id="8" name="Group 16"/>
            <p:cNvGrpSpPr>
              <a:grpSpLocks/>
            </p:cNvGrpSpPr>
            <p:nvPr/>
          </p:nvGrpSpPr>
          <p:grpSpPr bwMode="auto">
            <a:xfrm>
              <a:off x="476" y="816"/>
              <a:ext cx="2397" cy="1519"/>
              <a:chOff x="476" y="816"/>
              <a:chExt cx="2397" cy="1519"/>
            </a:xfrm>
          </p:grpSpPr>
          <p:sp>
            <p:nvSpPr>
              <p:cNvPr id="15"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6"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9" name="Group 19"/>
            <p:cNvGrpSpPr>
              <a:grpSpLocks/>
            </p:cNvGrpSpPr>
            <p:nvPr/>
          </p:nvGrpSpPr>
          <p:grpSpPr bwMode="auto">
            <a:xfrm>
              <a:off x="1778" y="799"/>
              <a:ext cx="1077" cy="821"/>
              <a:chOff x="9975" y="1583"/>
              <a:chExt cx="789" cy="548"/>
            </a:xfrm>
          </p:grpSpPr>
          <p:pic>
            <p:nvPicPr>
              <p:cNvPr id="10" name="Picture 20" descr="ruut100-m-v-tume"/>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11"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7"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6" name="Slide Number Placeholder 5"/>
          <p:cNvSpPr>
            <a:spLocks noGrp="1"/>
          </p:cNvSpPr>
          <p:nvPr>
            <p:ph type="sldNum" sz="quarter" idx="12"/>
          </p:nvPr>
        </p:nvSpPr>
        <p:spPr/>
        <p:txBody>
          <a:bodyPr/>
          <a:lstStyle/>
          <a:p>
            <a:fld id="{85121FDB-EFFD-4161-87E0-CBA9D45701AD}" type="slidenum">
              <a:rPr lang="et-EE" smtClean="0"/>
              <a:pPr/>
              <a:t>10</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21187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smtClean="0">
                <a:solidFill>
                  <a:schemeClr val="tx2"/>
                </a:solidFill>
                <a:latin typeface="Cambria" pitchFamily="18" charset="0"/>
              </a:rPr>
              <a:t/>
            </a:r>
            <a:br>
              <a:rPr lang="et-EE" b="1" dirty="0" smtClean="0">
                <a:solidFill>
                  <a:schemeClr val="tx2"/>
                </a:solidFill>
                <a:latin typeface="Cambria" pitchFamily="18" charset="0"/>
              </a:rPr>
            </a:br>
            <a:r>
              <a:rPr lang="et-EE" sz="3600" b="1" dirty="0" smtClean="0">
                <a:solidFill>
                  <a:schemeClr val="tx2"/>
                </a:solidFill>
                <a:effectLst/>
                <a:latin typeface="Cambria" pitchFamily="18" charset="0"/>
              </a:rPr>
              <a:t>Biological </a:t>
            </a:r>
            <a:r>
              <a:rPr lang="et-EE" sz="3600" b="1" dirty="0">
                <a:solidFill>
                  <a:schemeClr val="tx2"/>
                </a:solidFill>
                <a:effectLst/>
                <a:latin typeface="Cambria" pitchFamily="18" charset="0"/>
              </a:rPr>
              <a:t>systems</a:t>
            </a:r>
            <a:r>
              <a:rPr lang="et-EE" b="1" dirty="0">
                <a:solidFill>
                  <a:schemeClr val="tx2"/>
                </a:solidFill>
                <a:latin typeface="Cambria" pitchFamily="18" charset="0"/>
              </a:rPr>
              <a:t/>
            </a:r>
            <a:br>
              <a:rPr lang="et-EE" b="1" dirty="0">
                <a:solidFill>
                  <a:schemeClr val="tx2"/>
                </a:solidFill>
                <a:latin typeface="Cambria" pitchFamily="18" charset="0"/>
              </a:rPr>
            </a:br>
            <a:endParaRPr lang="et-EE" dirty="0"/>
          </a:p>
        </p:txBody>
      </p:sp>
      <p:sp>
        <p:nvSpPr>
          <p:cNvPr id="3" name="Content Placeholder 2"/>
          <p:cNvSpPr>
            <a:spLocks noGrp="1"/>
          </p:cNvSpPr>
          <p:nvPr>
            <p:ph idx="1"/>
          </p:nvPr>
        </p:nvSpPr>
        <p:spPr/>
        <p:txBody>
          <a:bodyPr>
            <a:normAutofit/>
          </a:bodyPr>
          <a:lstStyle/>
          <a:p>
            <a:pPr marL="82296" indent="0">
              <a:buNone/>
            </a:pPr>
            <a:r>
              <a:rPr lang="et-EE" sz="2400" dirty="0" smtClean="0">
                <a:latin typeface="Cambria" pitchFamily="18" charset="0"/>
              </a:rPr>
              <a:t>specific features:</a:t>
            </a:r>
          </a:p>
          <a:p>
            <a:pPr marL="82296" indent="0">
              <a:buNone/>
            </a:pPr>
            <a:r>
              <a:rPr lang="et-EE" sz="2400" dirty="0">
                <a:latin typeface="Cambria" pitchFamily="18" charset="0"/>
              </a:rPr>
              <a:t> </a:t>
            </a:r>
            <a:r>
              <a:rPr lang="et-EE" sz="2400" dirty="0" smtClean="0">
                <a:latin typeface="Cambria" pitchFamily="18" charset="0"/>
              </a:rPr>
              <a:t>    –	energy exchange with the environment</a:t>
            </a:r>
          </a:p>
          <a:p>
            <a:pPr marL="82296" indent="0">
              <a:buNone/>
            </a:pPr>
            <a:r>
              <a:rPr lang="et-EE" sz="2400" dirty="0" smtClean="0">
                <a:latin typeface="Cambria" pitchFamily="18" charset="0"/>
              </a:rPr>
              <a:t>     –	many chemical reactions,  transfer mechanisms</a:t>
            </a:r>
          </a:p>
          <a:p>
            <a:pPr marL="82296" indent="0">
              <a:buNone/>
            </a:pPr>
            <a:r>
              <a:rPr lang="et-EE" sz="2400" dirty="0" smtClean="0">
                <a:latin typeface="Cambria" pitchFamily="18" charset="0"/>
              </a:rPr>
              <a:t>     –	non-equilibrium systems</a:t>
            </a:r>
            <a:endParaRPr lang="et-EE" sz="2400" dirty="0">
              <a:latin typeface="Cambria" pitchFamily="18" charset="0"/>
            </a:endParaRPr>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11</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15635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60648"/>
            <a:ext cx="7498080" cy="6597352"/>
          </a:xfrm>
        </p:spPr>
        <p:txBody>
          <a:bodyPr>
            <a:normAutofit fontScale="40000" lnSpcReduction="20000"/>
          </a:bodyPr>
          <a:lstStyle/>
          <a:p>
            <a:pPr marL="82296" indent="0">
              <a:buNone/>
            </a:pPr>
            <a:r>
              <a:rPr lang="en-US" sz="5000" dirty="0">
                <a:latin typeface="Cambria" pitchFamily="18" charset="0"/>
              </a:rPr>
              <a:t>BIOLOGICAL SYSTEMS</a:t>
            </a:r>
            <a:endParaRPr lang="et-EE" sz="5000" dirty="0">
              <a:latin typeface="Cambria" pitchFamily="18" charset="0"/>
            </a:endParaRPr>
          </a:p>
          <a:p>
            <a:pPr marL="82296" indent="0">
              <a:buNone/>
            </a:pPr>
            <a:r>
              <a:rPr lang="en-US" sz="5000" dirty="0">
                <a:latin typeface="Cambria" pitchFamily="18" charset="0"/>
              </a:rPr>
              <a:t>	information dense</a:t>
            </a:r>
            <a:endParaRPr lang="et-EE" sz="5000" dirty="0">
              <a:latin typeface="Cambria" pitchFamily="18" charset="0"/>
            </a:endParaRPr>
          </a:p>
          <a:p>
            <a:pPr marL="82296" indent="0">
              <a:buNone/>
            </a:pPr>
            <a:r>
              <a:rPr lang="en-US" sz="5000" dirty="0">
                <a:latin typeface="Cambria" pitchFamily="18" charset="0"/>
              </a:rPr>
              <a:t>	spatially extended</a:t>
            </a:r>
            <a:endParaRPr lang="et-EE" sz="5000" dirty="0">
              <a:latin typeface="Cambria" pitchFamily="18" charset="0"/>
            </a:endParaRPr>
          </a:p>
          <a:p>
            <a:pPr marL="82296" indent="0">
              <a:buNone/>
            </a:pPr>
            <a:r>
              <a:rPr lang="en-US" sz="5000" dirty="0">
                <a:latin typeface="Cambria" pitchFamily="18" charset="0"/>
              </a:rPr>
              <a:t>	organized in interacting hierarchies</a:t>
            </a:r>
            <a:endParaRPr lang="et-EE" sz="5000" dirty="0">
              <a:latin typeface="Cambria" pitchFamily="18" charset="0"/>
            </a:endParaRPr>
          </a:p>
          <a:p>
            <a:pPr marL="82296" indent="0">
              <a:buNone/>
            </a:pPr>
            <a:r>
              <a:rPr lang="en-US" sz="5000" dirty="0">
                <a:latin typeface="Cambria" pitchFamily="18" charset="0"/>
              </a:rPr>
              <a:t> </a:t>
            </a:r>
            <a:endParaRPr lang="et-EE" sz="5000" dirty="0">
              <a:latin typeface="Cambria" pitchFamily="18" charset="0"/>
            </a:endParaRPr>
          </a:p>
          <a:p>
            <a:pPr marL="82296" indent="0">
              <a:buNone/>
            </a:pPr>
            <a:r>
              <a:rPr lang="en-US" sz="5000" dirty="0">
                <a:latin typeface="Cambria" pitchFamily="18" charset="0"/>
              </a:rPr>
              <a:t>BIOLOGICAL STRUCTURES</a:t>
            </a:r>
            <a:endParaRPr lang="et-EE" sz="5000" dirty="0">
              <a:latin typeface="Cambria" pitchFamily="18" charset="0"/>
            </a:endParaRPr>
          </a:p>
          <a:p>
            <a:pPr marL="82296" indent="0">
              <a:buNone/>
            </a:pPr>
            <a:r>
              <a:rPr lang="en-US" sz="5000" dirty="0">
                <a:latin typeface="Cambria" pitchFamily="18" charset="0"/>
              </a:rPr>
              <a:t>	intracellular</a:t>
            </a:r>
            <a:endParaRPr lang="et-EE" sz="5000" dirty="0">
              <a:latin typeface="Cambria" pitchFamily="18" charset="0"/>
            </a:endParaRPr>
          </a:p>
          <a:p>
            <a:pPr marL="82296" indent="0">
              <a:buNone/>
            </a:pPr>
            <a:r>
              <a:rPr lang="en-US" sz="5000" dirty="0">
                <a:latin typeface="Cambria" pitchFamily="18" charset="0"/>
              </a:rPr>
              <a:t>	cellular</a:t>
            </a:r>
            <a:endParaRPr lang="et-EE" sz="5000" dirty="0">
              <a:latin typeface="Cambria" pitchFamily="18" charset="0"/>
            </a:endParaRPr>
          </a:p>
          <a:p>
            <a:pPr marL="82296" indent="0">
              <a:buNone/>
            </a:pPr>
            <a:r>
              <a:rPr lang="en-US" sz="5000" dirty="0">
                <a:latin typeface="Cambria" pitchFamily="18" charset="0"/>
              </a:rPr>
              <a:t>	tissue</a:t>
            </a:r>
            <a:endParaRPr lang="et-EE" sz="5000" dirty="0">
              <a:latin typeface="Cambria" pitchFamily="18" charset="0"/>
            </a:endParaRPr>
          </a:p>
          <a:p>
            <a:pPr marL="82296" indent="0">
              <a:buNone/>
            </a:pPr>
            <a:r>
              <a:rPr lang="en-US" sz="5000" dirty="0">
                <a:latin typeface="Cambria" pitchFamily="18" charset="0"/>
              </a:rPr>
              <a:t>	organ</a:t>
            </a:r>
            <a:endParaRPr lang="et-EE" sz="5000" dirty="0">
              <a:latin typeface="Cambria" pitchFamily="18" charset="0"/>
            </a:endParaRPr>
          </a:p>
          <a:p>
            <a:pPr marL="82296" indent="0">
              <a:buNone/>
            </a:pPr>
            <a:r>
              <a:rPr lang="en-US" sz="5000" dirty="0">
                <a:latin typeface="Cambria" pitchFamily="18" charset="0"/>
              </a:rPr>
              <a:t> </a:t>
            </a:r>
            <a:endParaRPr lang="et-EE" sz="5000" dirty="0">
              <a:latin typeface="Cambria" pitchFamily="18" charset="0"/>
            </a:endParaRPr>
          </a:p>
          <a:p>
            <a:pPr marL="82296" indent="0">
              <a:buNone/>
            </a:pPr>
            <a:r>
              <a:rPr lang="en-US" sz="5000" dirty="0">
                <a:latin typeface="Cambria" pitchFamily="18" charset="0"/>
              </a:rPr>
              <a:t>MATHEMATICALLY</a:t>
            </a:r>
            <a:endParaRPr lang="et-EE" sz="5000" dirty="0">
              <a:latin typeface="Cambria" pitchFamily="18" charset="0"/>
            </a:endParaRPr>
          </a:p>
          <a:p>
            <a:pPr marL="82296" indent="0">
              <a:buNone/>
            </a:pPr>
            <a:r>
              <a:rPr lang="en-US" sz="5000" dirty="0">
                <a:latin typeface="Cambria" pitchFamily="18" charset="0"/>
              </a:rPr>
              <a:t>	coupling of different types of equations</a:t>
            </a:r>
            <a:endParaRPr lang="et-EE" sz="5000" dirty="0">
              <a:latin typeface="Cambria" pitchFamily="18" charset="0"/>
            </a:endParaRPr>
          </a:p>
          <a:p>
            <a:pPr marL="82296" indent="0">
              <a:buNone/>
            </a:pPr>
            <a:r>
              <a:rPr lang="en-US" sz="5000" dirty="0">
                <a:latin typeface="Cambria" pitchFamily="18" charset="0"/>
              </a:rPr>
              <a:t>	computational difficulties</a:t>
            </a:r>
            <a:endParaRPr lang="et-EE" sz="5000" dirty="0">
              <a:latin typeface="Cambria" pitchFamily="18" charset="0"/>
            </a:endParaRPr>
          </a:p>
          <a:p>
            <a:pPr marL="82296" indent="0">
              <a:buNone/>
            </a:pPr>
            <a:r>
              <a:rPr lang="en-US" sz="5000" dirty="0">
                <a:latin typeface="Cambria" pitchFamily="18" charset="0"/>
              </a:rPr>
              <a:t> </a:t>
            </a:r>
            <a:endParaRPr lang="et-EE" sz="5000" dirty="0">
              <a:latin typeface="Cambria" pitchFamily="18" charset="0"/>
            </a:endParaRPr>
          </a:p>
          <a:p>
            <a:pPr marL="82296" indent="0">
              <a:buNone/>
            </a:pPr>
            <a:r>
              <a:rPr lang="en-US" sz="5000" dirty="0">
                <a:latin typeface="Cambria" pitchFamily="18" charset="0"/>
              </a:rPr>
              <a:t>PHYSICALLY</a:t>
            </a:r>
            <a:endParaRPr lang="et-EE" sz="5000" dirty="0">
              <a:latin typeface="Cambria" pitchFamily="18" charset="0"/>
            </a:endParaRPr>
          </a:p>
          <a:p>
            <a:pPr marL="82296" indent="0">
              <a:buNone/>
            </a:pPr>
            <a:r>
              <a:rPr lang="en-US" sz="5000" dirty="0">
                <a:latin typeface="Cambria" pitchFamily="18" charset="0"/>
              </a:rPr>
              <a:t>	dissipative character</a:t>
            </a:r>
            <a:endParaRPr lang="et-EE" sz="5000" dirty="0">
              <a:latin typeface="Cambria" pitchFamily="18" charset="0"/>
            </a:endParaRPr>
          </a:p>
          <a:p>
            <a:pPr marL="82296" indent="0">
              <a:buNone/>
            </a:pPr>
            <a:r>
              <a:rPr lang="en-US" sz="5000" dirty="0">
                <a:latin typeface="Cambria" pitchFamily="18" charset="0"/>
              </a:rPr>
              <a:t>	activity/excitability</a:t>
            </a:r>
            <a:endParaRPr lang="et-EE" sz="5000" dirty="0">
              <a:latin typeface="Cambria" pitchFamily="18" charset="0"/>
            </a:endParaRPr>
          </a:p>
          <a:p>
            <a:pPr marL="82296" indent="0">
              <a:buNone/>
            </a:pPr>
            <a:r>
              <a:rPr lang="en-US" sz="5000" dirty="0">
                <a:latin typeface="Cambria" pitchFamily="18" charset="0"/>
              </a:rPr>
              <a:t>	spatio-temporal patterning</a:t>
            </a:r>
            <a:endParaRPr lang="et-EE" sz="5000" dirty="0">
              <a:latin typeface="Cambria" pitchFamily="18" charset="0"/>
            </a:endParaRPr>
          </a:p>
          <a:p>
            <a:pPr marL="82296" indent="0">
              <a:buNone/>
            </a:pPr>
            <a:r>
              <a:rPr lang="en-US" sz="5000" dirty="0">
                <a:latin typeface="Cambria" pitchFamily="18" charset="0"/>
              </a:rPr>
              <a:t>	coupling</a:t>
            </a:r>
            <a:endParaRPr lang="et-EE" sz="5000" dirty="0">
              <a:latin typeface="Cambria" pitchFamily="18" charset="0"/>
            </a:endParaRPr>
          </a:p>
          <a:p>
            <a:pPr marL="82296" indent="0">
              <a:buNone/>
            </a:pPr>
            <a:endParaRPr lang="et-EE" dirty="0"/>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2" name="Slide Number Placeholder 1"/>
          <p:cNvSpPr>
            <a:spLocks noGrp="1"/>
          </p:cNvSpPr>
          <p:nvPr>
            <p:ph type="sldNum" sz="quarter" idx="12"/>
          </p:nvPr>
        </p:nvSpPr>
        <p:spPr/>
        <p:txBody>
          <a:bodyPr/>
          <a:lstStyle/>
          <a:p>
            <a:fld id="{85121FDB-EFFD-4161-87E0-CBA9D45701AD}" type="slidenum">
              <a:rPr lang="et-EE" smtClean="0"/>
              <a:pPr/>
              <a:t>12</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55596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b="1" dirty="0">
                <a:solidFill>
                  <a:schemeClr val="tx2"/>
                </a:solidFill>
                <a:effectLst/>
                <a:latin typeface="Cambria" pitchFamily="18" charset="0"/>
              </a:rPr>
              <a:t>Social </a:t>
            </a:r>
            <a:r>
              <a:rPr lang="et-EE" sz="3200" b="1" dirty="0" smtClean="0">
                <a:solidFill>
                  <a:schemeClr val="tx2"/>
                </a:solidFill>
                <a:effectLst/>
                <a:latin typeface="Cambria" pitchFamily="18" charset="0"/>
              </a:rPr>
              <a:t>systems</a:t>
            </a:r>
            <a:endParaRPr lang="et-EE" sz="3200" b="1" dirty="0">
              <a:effectLst/>
            </a:endParaRPr>
          </a:p>
        </p:txBody>
      </p:sp>
      <p:sp>
        <p:nvSpPr>
          <p:cNvPr id="3" name="Content Placeholder 2"/>
          <p:cNvSpPr>
            <a:spLocks noGrp="1"/>
          </p:cNvSpPr>
          <p:nvPr>
            <p:ph idx="1"/>
          </p:nvPr>
        </p:nvSpPr>
        <p:spPr/>
        <p:txBody>
          <a:bodyPr/>
          <a:lstStyle/>
          <a:p>
            <a:pPr marL="82296" indent="0">
              <a:buNone/>
            </a:pPr>
            <a:r>
              <a:rPr lang="en-US" sz="2400" dirty="0" smtClean="0">
                <a:latin typeface="Cambria" pitchFamily="18" charset="0"/>
              </a:rPr>
              <a:t>Phenomenological laws are absent</a:t>
            </a:r>
          </a:p>
          <a:p>
            <a:pPr marL="82296" indent="0">
              <a:buNone/>
            </a:pPr>
            <a:r>
              <a:rPr lang="en-US" sz="2400" dirty="0" smtClean="0">
                <a:latin typeface="Cambria" pitchFamily="18" charset="0"/>
              </a:rPr>
              <a:t>	Time-series</a:t>
            </a:r>
          </a:p>
          <a:p>
            <a:pPr marL="82296" indent="0">
              <a:buNone/>
            </a:pPr>
            <a:r>
              <a:rPr lang="en-US" sz="2400" dirty="0" smtClean="0">
                <a:latin typeface="Cambria" pitchFamily="18" charset="0"/>
              </a:rPr>
              <a:t>Threat :   wishful thinking</a:t>
            </a:r>
          </a:p>
          <a:p>
            <a:pPr marL="82296" indent="0">
              <a:buNone/>
            </a:pPr>
            <a:r>
              <a:rPr lang="en-US" sz="2400" dirty="0" smtClean="0">
                <a:latin typeface="Cambria" pitchFamily="18" charset="0"/>
              </a:rPr>
              <a:t>	      causality?  (post hoc, propter hoc)</a:t>
            </a:r>
          </a:p>
          <a:p>
            <a:pPr marL="82296" indent="0">
              <a:buNone/>
            </a:pPr>
            <a:endParaRPr lang="en-US" sz="2400" dirty="0" smtClean="0">
              <a:latin typeface="Cambria" pitchFamily="18" charset="0"/>
            </a:endParaRPr>
          </a:p>
          <a:p>
            <a:pPr marL="82296" indent="0">
              <a:buNone/>
            </a:pPr>
            <a:r>
              <a:rPr lang="en-US" sz="2400" dirty="0" smtClean="0">
                <a:latin typeface="Cambria" pitchFamily="18" charset="0"/>
              </a:rPr>
              <a:t>Nevertheless:</a:t>
            </a:r>
          </a:p>
          <a:p>
            <a:pPr marL="82296" indent="0">
              <a:buNone/>
            </a:pPr>
            <a:r>
              <a:rPr lang="en-US" sz="2400" dirty="0" smtClean="0">
                <a:latin typeface="Cambria" pitchFamily="18" charset="0"/>
              </a:rPr>
              <a:t>	economical models</a:t>
            </a:r>
          </a:p>
          <a:p>
            <a:pPr marL="82296" indent="0">
              <a:buNone/>
            </a:pPr>
            <a:r>
              <a:rPr lang="en-US" sz="2400" dirty="0" smtClean="0">
                <a:latin typeface="Cambria" pitchFamily="18" charset="0"/>
              </a:rPr>
              <a:t>	political models</a:t>
            </a:r>
          </a:p>
          <a:p>
            <a:pPr marL="82296" indent="0">
              <a:buNone/>
            </a:pPr>
            <a:r>
              <a:rPr lang="en-US" sz="2400" dirty="0" smtClean="0">
                <a:latin typeface="Cambria" pitchFamily="18" charset="0"/>
              </a:rPr>
              <a:t>	social coexistence models</a:t>
            </a:r>
          </a:p>
          <a:p>
            <a:pPr marL="82296" indent="0">
              <a:buNone/>
            </a:pPr>
            <a:r>
              <a:rPr lang="et-EE" sz="2400" dirty="0">
                <a:latin typeface="Cambria" pitchFamily="18" charset="0"/>
              </a:rPr>
              <a:t>	</a:t>
            </a:r>
            <a:r>
              <a:rPr lang="et-EE" sz="2400" dirty="0" smtClean="0">
                <a:latin typeface="Cambria" pitchFamily="18" charset="0"/>
              </a:rPr>
              <a:t>. . . .  </a:t>
            </a:r>
          </a:p>
          <a:p>
            <a:pPr marL="82296" indent="0">
              <a:buNone/>
            </a:pPr>
            <a:endParaRPr lang="et-EE" dirty="0"/>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13</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87503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b="1" dirty="0">
                <a:effectLst/>
                <a:latin typeface="Cambria" pitchFamily="18" charset="0"/>
              </a:rPr>
              <a:t>Requirements</a:t>
            </a:r>
          </a:p>
        </p:txBody>
      </p:sp>
      <p:sp>
        <p:nvSpPr>
          <p:cNvPr id="3" name="Content Placeholder 2"/>
          <p:cNvSpPr>
            <a:spLocks noGrp="1"/>
          </p:cNvSpPr>
          <p:nvPr>
            <p:ph idx="1"/>
          </p:nvPr>
        </p:nvSpPr>
        <p:spPr>
          <a:xfrm>
            <a:off x="1435608" y="1447800"/>
            <a:ext cx="7498080" cy="5149552"/>
          </a:xfrm>
        </p:spPr>
        <p:txBody>
          <a:bodyPr>
            <a:normAutofit/>
          </a:bodyPr>
          <a:lstStyle/>
          <a:p>
            <a:pPr marL="82296" indent="0">
              <a:buNone/>
            </a:pPr>
            <a:r>
              <a:rPr lang="et-EE" sz="2400" dirty="0">
                <a:latin typeface="Cambria" pitchFamily="18" charset="0"/>
              </a:rPr>
              <a:t>Requirements  to  models:</a:t>
            </a:r>
          </a:p>
          <a:p>
            <a:pPr marL="82296" indent="0">
              <a:buNone/>
            </a:pPr>
            <a:r>
              <a:rPr lang="et-EE" sz="2400" dirty="0">
                <a:latin typeface="Cambria" pitchFamily="18" charset="0"/>
              </a:rPr>
              <a:t>	flexibility</a:t>
            </a:r>
          </a:p>
          <a:p>
            <a:pPr marL="82296" indent="0">
              <a:buNone/>
            </a:pPr>
            <a:r>
              <a:rPr lang="et-EE" sz="2400" dirty="0">
                <a:latin typeface="Cambria" pitchFamily="18" charset="0"/>
              </a:rPr>
              <a:t>	parsimony (Occam’s razor)</a:t>
            </a:r>
          </a:p>
          <a:p>
            <a:pPr marL="82296" indent="0">
              <a:buNone/>
            </a:pPr>
            <a:r>
              <a:rPr lang="et-EE" sz="2400" dirty="0">
                <a:latin typeface="Cambria" pitchFamily="18" charset="0"/>
              </a:rPr>
              <a:t>	equipresence</a:t>
            </a:r>
          </a:p>
          <a:p>
            <a:pPr marL="82296" indent="0">
              <a:buNone/>
            </a:pPr>
            <a:r>
              <a:rPr lang="et-EE" sz="2400" dirty="0">
                <a:latin typeface="Cambria" pitchFamily="18" charset="0"/>
              </a:rPr>
              <a:t>	invariance</a:t>
            </a:r>
          </a:p>
          <a:p>
            <a:pPr marL="82296" indent="0">
              <a:buNone/>
            </a:pPr>
            <a:r>
              <a:rPr lang="et-EE" sz="2400" dirty="0">
                <a:latin typeface="Cambria" pitchFamily="18" charset="0"/>
              </a:rPr>
              <a:t>	causality</a:t>
            </a:r>
          </a:p>
          <a:p>
            <a:pPr marL="82296" indent="0">
              <a:buNone/>
            </a:pPr>
            <a:r>
              <a:rPr lang="et-EE" sz="2400" dirty="0">
                <a:latin typeface="Cambria" pitchFamily="18" charset="0"/>
              </a:rPr>
              <a:t> </a:t>
            </a:r>
          </a:p>
          <a:p>
            <a:pPr marL="82296" indent="0">
              <a:buNone/>
            </a:pPr>
            <a:r>
              <a:rPr lang="et-EE" sz="2400" dirty="0">
                <a:latin typeface="Cambria" pitchFamily="18" charset="0"/>
              </a:rPr>
              <a:t>Important </a:t>
            </a:r>
            <a:r>
              <a:rPr lang="et-EE" sz="2400" dirty="0" smtClean="0">
                <a:latin typeface="Cambria" pitchFamily="18" charset="0"/>
              </a:rPr>
              <a:t> notions</a:t>
            </a:r>
            <a:r>
              <a:rPr lang="et-EE" sz="2400" dirty="0">
                <a:latin typeface="Cambria" pitchFamily="18" charset="0"/>
              </a:rPr>
              <a:t>:</a:t>
            </a:r>
          </a:p>
          <a:p>
            <a:pPr marL="82296" indent="0">
              <a:buNone/>
            </a:pPr>
            <a:r>
              <a:rPr lang="et-EE" sz="2400" dirty="0">
                <a:latin typeface="Cambria" pitchFamily="18" charset="0"/>
              </a:rPr>
              <a:t>	static  </a:t>
            </a:r>
            <a:r>
              <a:rPr lang="et-EE" sz="2400" i="1" dirty="0">
                <a:latin typeface="Cambria" pitchFamily="18" charset="0"/>
              </a:rPr>
              <a:t>versus</a:t>
            </a:r>
            <a:r>
              <a:rPr lang="et-EE" sz="2400" dirty="0">
                <a:latin typeface="Cambria" pitchFamily="18" charset="0"/>
              </a:rPr>
              <a:t>  dynamic</a:t>
            </a:r>
          </a:p>
          <a:p>
            <a:pPr marL="82296" indent="0">
              <a:buNone/>
            </a:pPr>
            <a:r>
              <a:rPr lang="et-EE" sz="2400" dirty="0">
                <a:latin typeface="Cambria" pitchFamily="18" charset="0"/>
              </a:rPr>
              <a:t>	continuous  </a:t>
            </a:r>
            <a:r>
              <a:rPr lang="et-EE" sz="2400" i="1" dirty="0">
                <a:latin typeface="Cambria" pitchFamily="18" charset="0"/>
              </a:rPr>
              <a:t>versus</a:t>
            </a:r>
            <a:r>
              <a:rPr lang="et-EE" sz="2400" dirty="0">
                <a:latin typeface="Cambria" pitchFamily="18" charset="0"/>
              </a:rPr>
              <a:t>  discrete</a:t>
            </a:r>
          </a:p>
          <a:p>
            <a:pPr marL="82296" indent="0">
              <a:buNone/>
            </a:pPr>
            <a:r>
              <a:rPr lang="et-EE" sz="2400" dirty="0">
                <a:latin typeface="Cambria" pitchFamily="18" charset="0"/>
              </a:rPr>
              <a:t>	linear  </a:t>
            </a:r>
            <a:r>
              <a:rPr lang="et-EE" sz="2400" i="1" dirty="0">
                <a:latin typeface="Cambria" pitchFamily="18" charset="0"/>
              </a:rPr>
              <a:t>versus</a:t>
            </a:r>
            <a:r>
              <a:rPr lang="et-EE" sz="2400" dirty="0">
                <a:latin typeface="Cambria" pitchFamily="18" charset="0"/>
              </a:rPr>
              <a:t>  nonlinear</a:t>
            </a:r>
          </a:p>
          <a:p>
            <a:pPr marL="82296" indent="0">
              <a:buNone/>
            </a:pPr>
            <a:endParaRPr lang="et-EE" sz="2400" dirty="0" smtClean="0">
              <a:latin typeface="Cambria" pitchFamily="18" charset="0"/>
            </a:endParaRPr>
          </a:p>
          <a:p>
            <a:pPr marL="82296" indent="0">
              <a:buNone/>
            </a:pPr>
            <a:endParaRPr lang="et-EE" sz="2400" dirty="0">
              <a:latin typeface="Cambria" pitchFamily="18" charset="0"/>
            </a:endParaRPr>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14</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651382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effectLst/>
                <a:latin typeface="Cambria" pitchFamily="18" charset="0"/>
              </a:rPr>
              <a:t>Plethora </a:t>
            </a:r>
            <a:r>
              <a:rPr lang="en-US" sz="3200" b="1" dirty="0" smtClean="0">
                <a:effectLst/>
                <a:latin typeface="Cambria" pitchFamily="18" charset="0"/>
              </a:rPr>
              <a:t>of </a:t>
            </a:r>
            <a:r>
              <a:rPr lang="en-US" sz="3200" b="1" dirty="0">
                <a:effectLst/>
                <a:latin typeface="Cambria" pitchFamily="18" charset="0"/>
              </a:rPr>
              <a:t>problems:</a:t>
            </a:r>
            <a:endParaRPr lang="et-EE" sz="3200" b="1" dirty="0">
              <a:effectLst/>
              <a:latin typeface="Cambria" pitchFamily="18" charset="0"/>
            </a:endParaRPr>
          </a:p>
        </p:txBody>
      </p:sp>
      <p:sp>
        <p:nvSpPr>
          <p:cNvPr id="3" name="Content Placeholder 2"/>
          <p:cNvSpPr>
            <a:spLocks noGrp="1"/>
          </p:cNvSpPr>
          <p:nvPr>
            <p:ph idx="1"/>
          </p:nvPr>
        </p:nvSpPr>
        <p:spPr>
          <a:xfrm>
            <a:off x="1435608" y="1447800"/>
            <a:ext cx="7498080" cy="5293568"/>
          </a:xfrm>
        </p:spPr>
        <p:txBody>
          <a:bodyPr>
            <a:noAutofit/>
          </a:bodyPr>
          <a:lstStyle/>
          <a:p>
            <a:pPr marL="82296" indent="0">
              <a:buNone/>
            </a:pPr>
            <a:r>
              <a:rPr lang="en-US" sz="2200" dirty="0">
                <a:latin typeface="Cambria" pitchFamily="18" charset="0"/>
              </a:rPr>
              <a:t>climate change</a:t>
            </a:r>
            <a:endParaRPr lang="et-EE" sz="2200" dirty="0">
              <a:latin typeface="Cambria" pitchFamily="18" charset="0"/>
            </a:endParaRPr>
          </a:p>
          <a:p>
            <a:pPr marL="82296" indent="0">
              <a:buNone/>
            </a:pPr>
            <a:r>
              <a:rPr lang="en-US" sz="2200" dirty="0">
                <a:latin typeface="Cambria" pitchFamily="18" charset="0"/>
              </a:rPr>
              <a:t>elementary particles</a:t>
            </a:r>
            <a:endParaRPr lang="et-EE" sz="2200" dirty="0">
              <a:latin typeface="Cambria" pitchFamily="18" charset="0"/>
            </a:endParaRPr>
          </a:p>
          <a:p>
            <a:pPr marL="82296" indent="0">
              <a:buNone/>
            </a:pPr>
            <a:r>
              <a:rPr lang="en-US" sz="2200" dirty="0">
                <a:latin typeface="Cambria" pitchFamily="18" charset="0"/>
              </a:rPr>
              <a:t>neurons</a:t>
            </a:r>
            <a:endParaRPr lang="et-EE" sz="2200" dirty="0">
              <a:latin typeface="Cambria" pitchFamily="18" charset="0"/>
            </a:endParaRPr>
          </a:p>
          <a:p>
            <a:pPr marL="82296" indent="0">
              <a:buNone/>
            </a:pPr>
            <a:r>
              <a:rPr lang="et-EE" sz="2200" dirty="0">
                <a:latin typeface="Cambria" pitchFamily="18" charset="0"/>
              </a:rPr>
              <a:t>e</a:t>
            </a:r>
            <a:r>
              <a:rPr lang="en-US" sz="2200" dirty="0" smtClean="0">
                <a:latin typeface="Cambria" pitchFamily="18" charset="0"/>
              </a:rPr>
              <a:t>arthquakes</a:t>
            </a:r>
            <a:r>
              <a:rPr lang="et-EE" sz="2200" dirty="0" smtClean="0">
                <a:latin typeface="Cambria" pitchFamily="18" charset="0"/>
              </a:rPr>
              <a:t>  </a:t>
            </a:r>
          </a:p>
          <a:p>
            <a:pPr marL="82296" indent="0">
              <a:buNone/>
            </a:pPr>
            <a:r>
              <a:rPr lang="en-US" sz="2200" dirty="0" smtClean="0">
                <a:latin typeface="Cambria" pitchFamily="18" charset="0"/>
              </a:rPr>
              <a:t>turbulence</a:t>
            </a:r>
            <a:endParaRPr lang="et-EE" sz="2200" dirty="0">
              <a:latin typeface="Cambria" pitchFamily="18" charset="0"/>
            </a:endParaRPr>
          </a:p>
          <a:p>
            <a:pPr marL="82296" indent="0">
              <a:buNone/>
            </a:pPr>
            <a:r>
              <a:rPr lang="en-US" sz="2200" dirty="0">
                <a:latin typeface="Cambria" pitchFamily="18" charset="0"/>
              </a:rPr>
              <a:t>fracture</a:t>
            </a:r>
            <a:endParaRPr lang="et-EE" sz="2200" dirty="0">
              <a:latin typeface="Cambria" pitchFamily="18" charset="0"/>
            </a:endParaRPr>
          </a:p>
          <a:p>
            <a:pPr marL="82296" indent="0">
              <a:buNone/>
            </a:pPr>
            <a:r>
              <a:rPr lang="en-US" sz="2200" dirty="0">
                <a:latin typeface="Cambria" pitchFamily="18" charset="0"/>
              </a:rPr>
              <a:t>universe expansion</a:t>
            </a:r>
            <a:endParaRPr lang="et-EE" sz="2200" dirty="0">
              <a:latin typeface="Cambria" pitchFamily="18" charset="0"/>
            </a:endParaRPr>
          </a:p>
          <a:p>
            <a:pPr marL="82296" indent="0">
              <a:buNone/>
            </a:pPr>
            <a:r>
              <a:rPr lang="en-US" sz="2200" dirty="0">
                <a:latin typeface="Cambria" pitchFamily="18" charset="0"/>
              </a:rPr>
              <a:t>. . . .</a:t>
            </a:r>
            <a:endParaRPr lang="et-EE" sz="2200" dirty="0">
              <a:latin typeface="Cambria" pitchFamily="18" charset="0"/>
            </a:endParaRPr>
          </a:p>
          <a:p>
            <a:pPr marL="82296" indent="0">
              <a:buNone/>
            </a:pPr>
            <a:r>
              <a:rPr lang="en-US" sz="2200" dirty="0" smtClean="0">
                <a:latin typeface="Cambria" pitchFamily="18" charset="0"/>
              </a:rPr>
              <a:t>and </a:t>
            </a:r>
            <a:r>
              <a:rPr lang="en-US" sz="2200" dirty="0">
                <a:latin typeface="Cambria" pitchFamily="18" charset="0"/>
              </a:rPr>
              <a:t>questions:</a:t>
            </a:r>
            <a:endParaRPr lang="et-EE" sz="2200" dirty="0">
              <a:latin typeface="Cambria" pitchFamily="18" charset="0"/>
            </a:endParaRPr>
          </a:p>
          <a:p>
            <a:pPr marL="82296" indent="0">
              <a:buNone/>
            </a:pPr>
            <a:r>
              <a:rPr lang="en-US" sz="2200" dirty="0">
                <a:latin typeface="Cambria" pitchFamily="18" charset="0"/>
              </a:rPr>
              <a:t>cause and effect?</a:t>
            </a:r>
            <a:endParaRPr lang="et-EE" sz="2200" dirty="0">
              <a:latin typeface="Cambria" pitchFamily="18" charset="0"/>
            </a:endParaRPr>
          </a:p>
          <a:p>
            <a:pPr marL="82296" indent="0">
              <a:buNone/>
            </a:pPr>
            <a:r>
              <a:rPr lang="en-US" sz="2200" dirty="0">
                <a:latin typeface="Cambria" pitchFamily="18" charset="0"/>
              </a:rPr>
              <a:t>symmetry?</a:t>
            </a:r>
            <a:endParaRPr lang="et-EE" sz="2200" dirty="0">
              <a:latin typeface="Cambria" pitchFamily="18" charset="0"/>
            </a:endParaRPr>
          </a:p>
          <a:p>
            <a:pPr marL="82296" indent="0">
              <a:buNone/>
            </a:pPr>
            <a:r>
              <a:rPr lang="en-US" sz="2200" dirty="0">
                <a:latin typeface="Cambria" pitchFamily="18" charset="0"/>
              </a:rPr>
              <a:t>predictability?</a:t>
            </a:r>
            <a:endParaRPr lang="et-EE" sz="2200" dirty="0">
              <a:latin typeface="Cambria" pitchFamily="18" charset="0"/>
            </a:endParaRPr>
          </a:p>
          <a:p>
            <a:pPr marL="82296" indent="0">
              <a:buNone/>
            </a:pPr>
            <a:r>
              <a:rPr lang="en-US" sz="2400" dirty="0">
                <a:latin typeface="Cambria" pitchFamily="18" charset="0"/>
              </a:rPr>
              <a:t>. . . .</a:t>
            </a:r>
            <a:endParaRPr lang="et-EE" sz="2400" dirty="0">
              <a:latin typeface="Cambria" pitchFamily="18" charset="0"/>
            </a:endParaRPr>
          </a:p>
          <a:p>
            <a:pPr marL="82296" indent="0">
              <a:buNone/>
            </a:pPr>
            <a:endParaRPr lang="et-EE" sz="2400" dirty="0">
              <a:latin typeface="Cambria" pitchFamily="18" charset="0"/>
            </a:endParaRPr>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15</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16982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b="1" dirty="0">
                <a:effectLst/>
                <a:latin typeface="Cambria" pitchFamily="18" charset="0"/>
              </a:rPr>
              <a:t>Some useful thoughts:</a:t>
            </a:r>
          </a:p>
        </p:txBody>
      </p:sp>
      <p:sp>
        <p:nvSpPr>
          <p:cNvPr id="3" name="Content Placeholder 2"/>
          <p:cNvSpPr>
            <a:spLocks noGrp="1"/>
          </p:cNvSpPr>
          <p:nvPr>
            <p:ph idx="1"/>
          </p:nvPr>
        </p:nvSpPr>
        <p:spPr>
          <a:xfrm>
            <a:off x="1187624" y="1447800"/>
            <a:ext cx="7776864" cy="5221560"/>
          </a:xfrm>
        </p:spPr>
        <p:txBody>
          <a:bodyPr>
            <a:noAutofit/>
          </a:bodyPr>
          <a:lstStyle/>
          <a:p>
            <a:pPr marL="82296" indent="0" algn="just">
              <a:buNone/>
            </a:pPr>
            <a:r>
              <a:rPr lang="en-US" sz="2200" dirty="0">
                <a:latin typeface="Cambria" pitchFamily="18" charset="0"/>
              </a:rPr>
              <a:t>One of the principal objects of theoretical research in any department of knowledge is to find the point of view from which the subject appears in the greatest simplicity.</a:t>
            </a:r>
          </a:p>
          <a:p>
            <a:pPr marL="82296" indent="0">
              <a:buNone/>
            </a:pPr>
            <a:r>
              <a:rPr lang="en-US" sz="2200" dirty="0">
                <a:latin typeface="Cambria" pitchFamily="18" charset="0"/>
              </a:rPr>
              <a:t>					J.W.Gibbs, 1881</a:t>
            </a:r>
          </a:p>
          <a:p>
            <a:pPr marL="82296" indent="0">
              <a:buNone/>
            </a:pPr>
            <a:endParaRPr lang="en-US" sz="800" dirty="0">
              <a:latin typeface="Cambria" pitchFamily="18" charset="0"/>
            </a:endParaRPr>
          </a:p>
          <a:p>
            <a:pPr marL="82296" indent="0">
              <a:buNone/>
            </a:pPr>
            <a:r>
              <a:rPr lang="en-US" sz="2200" dirty="0">
                <a:latin typeface="Cambria" pitchFamily="18" charset="0"/>
              </a:rPr>
              <a:t>Everything should be made as simple as possible, but not simpler.</a:t>
            </a:r>
          </a:p>
          <a:p>
            <a:pPr marL="82296" indent="0">
              <a:buNone/>
            </a:pPr>
            <a:r>
              <a:rPr lang="en-US" sz="2200" dirty="0">
                <a:latin typeface="Cambria" pitchFamily="18" charset="0"/>
              </a:rPr>
              <a:t>					A.Einstein</a:t>
            </a:r>
          </a:p>
          <a:p>
            <a:pPr marL="82296" indent="0">
              <a:buNone/>
            </a:pPr>
            <a:endParaRPr lang="en-US" sz="800" dirty="0">
              <a:latin typeface="Cambria" pitchFamily="18" charset="0"/>
            </a:endParaRPr>
          </a:p>
          <a:p>
            <a:pPr marL="82296" indent="0" algn="just">
              <a:buNone/>
            </a:pPr>
            <a:r>
              <a:rPr lang="en-US" sz="2200" dirty="0">
                <a:latin typeface="Cambria" pitchFamily="18" charset="0"/>
              </a:rPr>
              <a:t>The research worker, in his effort to express the </a:t>
            </a:r>
            <a:r>
              <a:rPr lang="en-US" sz="2200" dirty="0" smtClean="0">
                <a:latin typeface="Cambria" pitchFamily="18" charset="0"/>
              </a:rPr>
              <a:t>fundamental </a:t>
            </a:r>
            <a:r>
              <a:rPr lang="en-US" sz="2200" dirty="0">
                <a:latin typeface="Cambria" pitchFamily="18" charset="0"/>
              </a:rPr>
              <a:t>laws of Nature in mathematical form, should strive mainly for mathematical beauty. It often happens that the requirements of simplicity and beauty are the same, but where they clash the latter must take precedence.</a:t>
            </a:r>
          </a:p>
          <a:p>
            <a:pPr marL="82296" indent="0">
              <a:buNone/>
            </a:pPr>
            <a:r>
              <a:rPr lang="en-US" sz="2200" dirty="0">
                <a:latin typeface="Cambria" pitchFamily="18" charset="0"/>
              </a:rPr>
              <a:t>					P.Dirac 1939</a:t>
            </a:r>
            <a:endParaRPr lang="et-EE" sz="2200" dirty="0">
              <a:latin typeface="Cambria" pitchFamily="18" charset="0"/>
            </a:endParaRPr>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16</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717486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b="1" dirty="0">
                <a:solidFill>
                  <a:schemeClr val="tx2"/>
                </a:solidFill>
                <a:effectLst/>
                <a:latin typeface="Cambria" pitchFamily="18" charset="0"/>
              </a:rPr>
              <a:t>Part 1–B: </a:t>
            </a:r>
            <a:r>
              <a:rPr lang="et-EE" sz="3200" b="1" dirty="0" smtClean="0">
                <a:solidFill>
                  <a:schemeClr val="tx2"/>
                </a:solidFill>
                <a:effectLst/>
                <a:latin typeface="Cambria" pitchFamily="18" charset="0"/>
              </a:rPr>
              <a:t> examples</a:t>
            </a:r>
            <a:endParaRPr lang="et-EE" sz="3200" b="1" dirty="0">
              <a:solidFill>
                <a:schemeClr val="tx2"/>
              </a:solidFill>
              <a:effectLst/>
            </a:endParaRPr>
          </a:p>
        </p:txBody>
      </p:sp>
      <p:sp>
        <p:nvSpPr>
          <p:cNvPr id="3" name="Content Placeholder 2"/>
          <p:cNvSpPr>
            <a:spLocks noGrp="1"/>
          </p:cNvSpPr>
          <p:nvPr>
            <p:ph idx="1"/>
          </p:nvPr>
        </p:nvSpPr>
        <p:spPr>
          <a:xfrm>
            <a:off x="1403648" y="1447800"/>
            <a:ext cx="7530040" cy="4800600"/>
          </a:xfrm>
        </p:spPr>
        <p:txBody>
          <a:bodyPr>
            <a:normAutofit/>
          </a:bodyPr>
          <a:lstStyle/>
          <a:p>
            <a:pPr marL="82296" indent="0">
              <a:buNone/>
            </a:pPr>
            <a:r>
              <a:rPr lang="et-EE" dirty="0" smtClean="0">
                <a:effectLst>
                  <a:outerShdw blurRad="38100" dist="38100" dir="2700000" algn="tl">
                    <a:srgbClr val="000000">
                      <a:alpha val="43137"/>
                    </a:srgbClr>
                  </a:outerShdw>
                </a:effectLst>
                <a:latin typeface="Cambria" pitchFamily="18" charset="0"/>
              </a:rPr>
              <a:t>Physical systems</a:t>
            </a:r>
          </a:p>
          <a:p>
            <a:pPr marL="82296" indent="0">
              <a:buNone/>
            </a:pPr>
            <a:endParaRPr lang="et-EE" sz="2400" dirty="0" smtClean="0">
              <a:latin typeface="Cambria" pitchFamily="18" charset="0"/>
            </a:endParaRPr>
          </a:p>
          <a:p>
            <a:pPr marL="82296" indent="0">
              <a:buNone/>
            </a:pPr>
            <a:endParaRPr lang="et-EE" sz="2400" dirty="0">
              <a:latin typeface="Cambria" pitchFamily="18" charset="0"/>
            </a:endParaRPr>
          </a:p>
          <a:p>
            <a:pPr marL="82296" indent="0">
              <a:buNone/>
            </a:pPr>
            <a:r>
              <a:rPr lang="et-EE" sz="2400" b="1" dirty="0" smtClean="0">
                <a:latin typeface="Cambria" pitchFamily="18" charset="0"/>
              </a:rPr>
              <a:t>Modelling of wave motion</a:t>
            </a:r>
          </a:p>
          <a:p>
            <a:pPr marL="82296" indent="0">
              <a:buNone/>
            </a:pPr>
            <a:endParaRPr lang="et-EE" sz="800" b="1" dirty="0">
              <a:latin typeface="Cambria" pitchFamily="18" charset="0"/>
            </a:endParaRPr>
          </a:p>
          <a:p>
            <a:pPr marL="82296" indent="0">
              <a:buNone/>
            </a:pPr>
            <a:endParaRPr lang="et-EE" sz="800" b="1" dirty="0" smtClean="0">
              <a:latin typeface="Cambria" pitchFamily="18" charset="0"/>
            </a:endParaRPr>
          </a:p>
          <a:p>
            <a:pPr marL="82296" indent="0">
              <a:lnSpc>
                <a:spcPct val="150000"/>
              </a:lnSpc>
              <a:buNone/>
            </a:pPr>
            <a:r>
              <a:rPr lang="et-EE" sz="2400" dirty="0">
                <a:latin typeface="Cambria" pitchFamily="18" charset="0"/>
              </a:rPr>
              <a:t>h</a:t>
            </a:r>
            <a:r>
              <a:rPr lang="et-EE" sz="2400" dirty="0" smtClean="0">
                <a:latin typeface="Cambria" pitchFamily="18" charset="0"/>
              </a:rPr>
              <a:t>omogeneous solids  –  models well-known</a:t>
            </a:r>
          </a:p>
          <a:p>
            <a:pPr marL="82296" indent="0">
              <a:lnSpc>
                <a:spcPct val="150000"/>
              </a:lnSpc>
              <a:buNone/>
            </a:pPr>
            <a:r>
              <a:rPr lang="et-EE" sz="2400" dirty="0">
                <a:latin typeface="Cambria" pitchFamily="18" charset="0"/>
              </a:rPr>
              <a:t>m</a:t>
            </a:r>
            <a:r>
              <a:rPr lang="et-EE" sz="2400" dirty="0" smtClean="0">
                <a:latin typeface="Cambria" pitchFamily="18" charset="0"/>
              </a:rPr>
              <a:t>icrostructures solids  –  new models developed</a:t>
            </a:r>
            <a:endParaRPr lang="et-EE" sz="2400" dirty="0">
              <a:latin typeface="Cambria" pitchFamily="18" charset="0"/>
            </a:endParaRPr>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17</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64551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dirty="0">
                <a:latin typeface="Cambria" pitchFamily="18" charset="0"/>
              </a:rPr>
              <a:t>Materials</a:t>
            </a:r>
          </a:p>
        </p:txBody>
      </p:sp>
      <p:pic>
        <p:nvPicPr>
          <p:cNvPr id="3" name="Picture 12" descr="CrNi_to_PSZ"/>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187624" y="2007305"/>
            <a:ext cx="3497992" cy="3034946"/>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5" name="Text Box 14"/>
          <p:cNvSpPr txBox="1">
            <a:spLocks noChangeArrowheads="1"/>
          </p:cNvSpPr>
          <p:nvPr/>
        </p:nvSpPr>
        <p:spPr bwMode="auto">
          <a:xfrm>
            <a:off x="1547664" y="1495735"/>
            <a:ext cx="2736304" cy="46166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2400" b="1" dirty="0">
                <a:latin typeface="Arial Narrow" pitchFamily="34" charset="0"/>
              </a:rPr>
              <a:t>FGM</a:t>
            </a:r>
            <a:endParaRPr kumimoji="1" lang="ru-RU" sz="2400" dirty="0">
              <a:latin typeface="Arial Narrow" pitchFamily="34" charset="0"/>
            </a:endParaRP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4788024" y="2007304"/>
            <a:ext cx="4141740" cy="2628000"/>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8" name="Text Box 14"/>
          <p:cNvSpPr txBox="1">
            <a:spLocks noChangeArrowheads="1"/>
          </p:cNvSpPr>
          <p:nvPr/>
        </p:nvSpPr>
        <p:spPr bwMode="auto">
          <a:xfrm>
            <a:off x="4788024" y="1286580"/>
            <a:ext cx="4141740" cy="70788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endParaRPr lang="et-EE" sz="400" b="1" dirty="0" smtClean="0">
              <a:solidFill>
                <a:srgbClr val="006666"/>
              </a:solidFill>
              <a:latin typeface="Arial Narrow" pitchFamily="34" charset="0"/>
            </a:endParaRPr>
          </a:p>
          <a:p>
            <a:pPr algn="ctr" eaLnBrk="0" hangingPunct="0">
              <a:spcBef>
                <a:spcPct val="50000"/>
              </a:spcBef>
            </a:pPr>
            <a:r>
              <a:rPr lang="en-US" sz="2400" b="1" dirty="0" smtClean="0">
                <a:latin typeface="Arial Narrow" pitchFamily="34" charset="0"/>
              </a:rPr>
              <a:t>Microstructured </a:t>
            </a:r>
            <a:r>
              <a:rPr lang="en-US" sz="2400" b="1" dirty="0">
                <a:latin typeface="Arial Narrow" pitchFamily="34" charset="0"/>
              </a:rPr>
              <a:t>materials</a:t>
            </a:r>
            <a:endParaRPr lang="ru-RU" sz="2400" b="1" dirty="0">
              <a:latin typeface="Arial Narrow" pitchFamily="34" charset="0"/>
            </a:endParaRPr>
          </a:p>
        </p:txBody>
      </p:sp>
      <p:sp>
        <p:nvSpPr>
          <p:cNvPr id="9" name="TextBox 8"/>
          <p:cNvSpPr txBox="1"/>
          <p:nvPr/>
        </p:nvSpPr>
        <p:spPr>
          <a:xfrm>
            <a:off x="4788024" y="5085184"/>
            <a:ext cx="4169842" cy="1200329"/>
          </a:xfrm>
          <a:prstGeom prst="rect">
            <a:avLst/>
          </a:prstGeom>
          <a:noFill/>
        </p:spPr>
        <p:txBody>
          <a:bodyPr wrap="square" rtlCol="0">
            <a:spAutoFit/>
          </a:bodyPr>
          <a:lstStyle/>
          <a:p>
            <a:r>
              <a:rPr lang="en-US" sz="1200" dirty="0">
                <a:latin typeface="Cambria" pitchFamily="18" charset="0"/>
              </a:rPr>
              <a:t>Surface relief in Fe-0.44C-0.34Si-0.70Mn-01.10Cr-0.16Ni-0.18Mo wt\% sample.</a:t>
            </a:r>
            <a:r>
              <a:rPr lang="et-EE" sz="1200" dirty="0">
                <a:latin typeface="Cambria" pitchFamily="18" charset="0"/>
              </a:rPr>
              <a:t> </a:t>
            </a:r>
            <a:r>
              <a:rPr lang="en-US" sz="1200" dirty="0">
                <a:latin typeface="Cambria" pitchFamily="18" charset="0"/>
              </a:rPr>
              <a:t>Reproduced from:  H. Pantsar. Use of DIC Imaging in Examining Phase Transformations in Diode Laser Transformation Hardening of Steels.  23rd Int. Congress on Applications of Lasers and Electro-optics,  San Francisco, CA, USA, 2004</a:t>
            </a:r>
            <a:endParaRPr lang="et-EE" sz="1200" dirty="0">
              <a:latin typeface="Cambria" pitchFamily="18" charset="0"/>
            </a:endParaRPr>
          </a:p>
        </p:txBody>
      </p:sp>
      <p:sp>
        <p:nvSpPr>
          <p:cNvPr id="10" name="TextBox 9"/>
          <p:cNvSpPr txBox="1"/>
          <p:nvPr/>
        </p:nvSpPr>
        <p:spPr>
          <a:xfrm>
            <a:off x="1043608" y="5157192"/>
            <a:ext cx="3642008" cy="923330"/>
          </a:xfrm>
          <a:prstGeom prst="rect">
            <a:avLst/>
          </a:prstGeom>
          <a:noFill/>
        </p:spPr>
        <p:txBody>
          <a:bodyPr wrap="square" rtlCol="0">
            <a:spAutoFit/>
          </a:bodyPr>
          <a:lstStyle/>
          <a:p>
            <a:r>
              <a:rPr lang="en-US" sz="1200" dirty="0">
                <a:latin typeface="Cambria" pitchFamily="18" charset="0"/>
              </a:rPr>
              <a:t>Reproduced from: B. Ilschner. Processing-microstructure-property relationships in graded materials. J. Mech. Phys. Solids 44, (1996) 647-656</a:t>
            </a:r>
            <a:r>
              <a:rPr lang="et-EE" sz="1200" dirty="0">
                <a:latin typeface="Cambria" pitchFamily="18" charset="0"/>
              </a:rPr>
              <a:t>.</a:t>
            </a:r>
            <a:endParaRPr kumimoji="1" lang="ru-RU" sz="1200" dirty="0">
              <a:latin typeface="Cambria" pitchFamily="18" charset="0"/>
            </a:endParaRPr>
          </a:p>
          <a:p>
            <a:endParaRPr lang="et-EE" dirty="0"/>
          </a:p>
        </p:txBody>
      </p:sp>
      <p:grpSp>
        <p:nvGrpSpPr>
          <p:cNvPr id="12" name="Group 15"/>
          <p:cNvGrpSpPr>
            <a:grpSpLocks/>
          </p:cNvGrpSpPr>
          <p:nvPr/>
        </p:nvGrpSpPr>
        <p:grpSpPr bwMode="auto">
          <a:xfrm>
            <a:off x="58328" y="6376987"/>
            <a:ext cx="750888" cy="481013"/>
            <a:chOff x="476" y="799"/>
            <a:chExt cx="2397" cy="1536"/>
          </a:xfrm>
        </p:grpSpPr>
        <p:grpSp>
          <p:nvGrpSpPr>
            <p:cNvPr id="13" name="Group 16"/>
            <p:cNvGrpSpPr>
              <a:grpSpLocks/>
            </p:cNvGrpSpPr>
            <p:nvPr/>
          </p:nvGrpSpPr>
          <p:grpSpPr bwMode="auto">
            <a:xfrm>
              <a:off x="476" y="816"/>
              <a:ext cx="2397" cy="1519"/>
              <a:chOff x="476" y="816"/>
              <a:chExt cx="2397" cy="1519"/>
            </a:xfrm>
          </p:grpSpPr>
          <p:sp>
            <p:nvSpPr>
              <p:cNvPr id="20"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21"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14" name="Group 19"/>
            <p:cNvGrpSpPr>
              <a:grpSpLocks/>
            </p:cNvGrpSpPr>
            <p:nvPr/>
          </p:nvGrpSpPr>
          <p:grpSpPr bwMode="auto">
            <a:xfrm>
              <a:off x="1778" y="799"/>
              <a:ext cx="1077" cy="821"/>
              <a:chOff x="9975" y="1583"/>
              <a:chExt cx="789" cy="548"/>
            </a:xfrm>
          </p:grpSpPr>
          <p:pic>
            <p:nvPicPr>
              <p:cNvPr id="15" name="Picture 20" descr="ruut100-m-v-tume"/>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16"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22"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7" name="Slide Number Placeholder 6"/>
          <p:cNvSpPr>
            <a:spLocks noGrp="1"/>
          </p:cNvSpPr>
          <p:nvPr>
            <p:ph type="sldNum" sz="quarter" idx="12"/>
          </p:nvPr>
        </p:nvSpPr>
        <p:spPr/>
        <p:txBody>
          <a:bodyPr/>
          <a:lstStyle/>
          <a:p>
            <a:fld id="{85121FDB-EFFD-4161-87E0-CBA9D45701AD}" type="slidenum">
              <a:rPr lang="et-EE" smtClean="0"/>
              <a:pPr/>
              <a:t>18</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63621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dirty="0" smtClean="0">
                <a:latin typeface="Cambria" pitchFamily="18" charset="0"/>
              </a:rPr>
              <a:t>Balance laws</a:t>
            </a:r>
            <a:endParaRPr lang="et-EE" sz="3200" dirty="0">
              <a:latin typeface="Cambria" pitchFamily="18" charset="0"/>
            </a:endParaRPr>
          </a:p>
        </p:txBody>
      </p: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Rectangle 3"/>
              <p:cNvSpPr txBox="1">
                <a:spLocks noChangeArrowheads="1"/>
              </p:cNvSpPr>
              <p:nvPr/>
            </p:nvSpPr>
            <p:spPr>
              <a:xfrm>
                <a:off x="1403648" y="1600200"/>
                <a:ext cx="7560840" cy="4637088"/>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pitchFamily="2" charset="2"/>
                  <a:buNone/>
                </a:pPr>
                <a:r>
                  <a:rPr lang="et-EE" sz="2400" dirty="0" smtClean="0">
                    <a:latin typeface="Cambria" pitchFamily="18" charset="0"/>
                  </a:rPr>
                  <a:t>Canonical  (material) momentum balance</a:t>
                </a:r>
              </a:p>
              <a:p>
                <a:pPr>
                  <a:buFont typeface="Wingdings" pitchFamily="2" charset="2"/>
                  <a:buNone/>
                </a:pPr>
                <a:endParaRPr lang="et-EE" sz="2000" baseline="30000" dirty="0" smtClean="0"/>
              </a:p>
              <a:p>
                <a:pPr>
                  <a:buFont typeface="Wingdings" pitchFamily="2" charset="2"/>
                  <a:buNone/>
                </a:pPr>
                <a:endParaRPr lang="et-EE" sz="2000" dirty="0" smtClean="0"/>
              </a:p>
              <a:p>
                <a:pPr>
                  <a:buNone/>
                </a:pPr>
                <a14:m>
                  <m:oMathPara xmlns:m="http://schemas.openxmlformats.org/officeDocument/2006/math">
                    <m:oMathParaPr>
                      <m:jc m:val="centerGroup"/>
                    </m:oMathParaPr>
                    <m:oMath xmlns:m="http://schemas.openxmlformats.org/officeDocument/2006/math">
                      <m:sSub>
                        <m:sSubPr>
                          <m:ctrlPr>
                            <a:rPr lang="et-EE" sz="2400" i="1">
                              <a:latin typeface="Cambria Math"/>
                              <a:ea typeface="Cambria Math" pitchFamily="18" charset="0"/>
                            </a:rPr>
                          </m:ctrlPr>
                        </m:sSubPr>
                        <m:e>
                          <m:d>
                            <m:dPr>
                              <m:begChr m:val=""/>
                              <m:endChr m:val="|"/>
                              <m:ctrlPr>
                                <a:rPr lang="et-EE" sz="2400" i="1">
                                  <a:latin typeface="Cambria Math"/>
                                  <a:ea typeface="Cambria Math" pitchFamily="18" charset="0"/>
                                </a:rPr>
                              </m:ctrlPr>
                            </m:dPr>
                            <m:e>
                              <m:f>
                                <m:fPr>
                                  <m:ctrlPr>
                                    <a:rPr lang="et-EE" sz="2400" i="1">
                                      <a:latin typeface="Cambria Math"/>
                                      <a:ea typeface="Cambria Math" pitchFamily="18" charset="0"/>
                                    </a:rPr>
                                  </m:ctrlPr>
                                </m:fPr>
                                <m:num>
                                  <m:r>
                                    <a:rPr lang="et-EE" sz="2400" i="1">
                                      <a:latin typeface="Cambria Math" pitchFamily="18" charset="0"/>
                                      <a:ea typeface="Cambria Math" pitchFamily="18" charset="0"/>
                                    </a:rPr>
                                    <m:t>𝜕</m:t>
                                  </m:r>
                                  <m:r>
                                    <a:rPr lang="et-EE" sz="2400" b="1" i="0">
                                      <a:latin typeface="Cambria Math" pitchFamily="18" charset="0"/>
                                      <a:ea typeface="Cambria Math" pitchFamily="18" charset="0"/>
                                    </a:rPr>
                                    <m:t>𝐏</m:t>
                                  </m:r>
                                </m:num>
                                <m:den>
                                  <m:r>
                                    <a:rPr lang="et-EE" sz="2400" i="1">
                                      <a:latin typeface="Cambria Math" pitchFamily="18" charset="0"/>
                                      <a:ea typeface="Cambria Math" pitchFamily="18" charset="0"/>
                                    </a:rPr>
                                    <m:t>𝜕</m:t>
                                  </m:r>
                                  <m:r>
                                    <a:rPr lang="et-EE" sz="2400" i="1">
                                      <a:latin typeface="Cambria Math" pitchFamily="18" charset="0"/>
                                      <a:ea typeface="Cambria Math" pitchFamily="18" charset="0"/>
                                    </a:rPr>
                                    <m:t>𝑡</m:t>
                                  </m:r>
                                </m:den>
                              </m:f>
                            </m:e>
                          </m:d>
                        </m:e>
                        <m:sub>
                          <m:r>
                            <a:rPr lang="et-EE" sz="2400" i="1">
                              <a:latin typeface="Cambria Math" pitchFamily="18" charset="0"/>
                              <a:ea typeface="Cambria Math" pitchFamily="18" charset="0"/>
                            </a:rPr>
                            <m:t>𝑥</m:t>
                          </m:r>
                        </m:sub>
                      </m:sSub>
                      <m:r>
                        <a:rPr lang="et-EE" sz="2400" i="1">
                          <a:latin typeface="Cambria Math" pitchFamily="18" charset="0"/>
                          <a:ea typeface="Cambria Math" pitchFamily="18" charset="0"/>
                        </a:rPr>
                        <m:t>−</m:t>
                      </m:r>
                      <m:sSub>
                        <m:sSubPr>
                          <m:ctrlPr>
                            <a:rPr lang="et-EE" sz="2400" i="1">
                              <a:latin typeface="Cambria Math"/>
                              <a:ea typeface="Cambria Math" pitchFamily="18" charset="0"/>
                            </a:rPr>
                          </m:ctrlPr>
                        </m:sSubPr>
                        <m:e>
                          <m:r>
                            <m:rPr>
                              <m:sty m:val="p"/>
                            </m:rPr>
                            <a:rPr lang="et-EE" sz="2400" i="0">
                              <a:latin typeface="Cambria Math" pitchFamily="18" charset="0"/>
                              <a:ea typeface="Cambria Math" pitchFamily="18" charset="0"/>
                            </a:rPr>
                            <m:t>Div</m:t>
                          </m:r>
                        </m:e>
                        <m:sub>
                          <m:r>
                            <a:rPr lang="et-EE" sz="2400" i="1">
                              <a:latin typeface="Cambria Math" pitchFamily="18" charset="0"/>
                              <a:ea typeface="Cambria Math" pitchFamily="18" charset="0"/>
                            </a:rPr>
                            <m:t>𝑅</m:t>
                          </m:r>
                        </m:sub>
                      </m:sSub>
                      <m:r>
                        <a:rPr lang="et-EE" sz="2400" b="1" i="0">
                          <a:latin typeface="Cambria Math" pitchFamily="18" charset="0"/>
                          <a:ea typeface="Cambria Math" pitchFamily="18" charset="0"/>
                        </a:rPr>
                        <m:t>𝐛</m:t>
                      </m:r>
                      <m:r>
                        <a:rPr lang="et-EE" sz="2400" i="1">
                          <a:latin typeface="Cambria Math" pitchFamily="18" charset="0"/>
                          <a:ea typeface="Cambria Math" pitchFamily="18" charset="0"/>
                        </a:rPr>
                        <m:t>=</m:t>
                      </m:r>
                      <m:sSup>
                        <m:sSupPr>
                          <m:ctrlPr>
                            <a:rPr lang="et-EE" sz="2400" i="1">
                              <a:latin typeface="Cambria Math"/>
                              <a:ea typeface="Cambria Math" pitchFamily="18" charset="0"/>
                            </a:rPr>
                          </m:ctrlPr>
                        </m:sSupPr>
                        <m:e>
                          <m:r>
                            <a:rPr lang="et-EE" sz="2400" b="1" i="0">
                              <a:latin typeface="Cambria Math" pitchFamily="18" charset="0"/>
                              <a:ea typeface="Cambria Math" pitchFamily="18" charset="0"/>
                            </a:rPr>
                            <m:t>𝐟</m:t>
                          </m:r>
                        </m:e>
                        <m:sup>
                          <m:r>
                            <a:rPr lang="et-EE" sz="2400" i="1">
                              <a:latin typeface="Cambria Math" pitchFamily="18" charset="0"/>
                              <a:ea typeface="Cambria Math" pitchFamily="18" charset="0"/>
                            </a:rPr>
                            <m:t>𝑖𝑛𝑡</m:t>
                          </m:r>
                        </m:sup>
                      </m:sSup>
                      <m:r>
                        <a:rPr lang="et-EE" sz="2400" i="1">
                          <a:latin typeface="Cambria Math" pitchFamily="18" charset="0"/>
                          <a:ea typeface="Cambria Math" pitchFamily="18" charset="0"/>
                        </a:rPr>
                        <m:t>+</m:t>
                      </m:r>
                      <m:sSup>
                        <m:sSupPr>
                          <m:ctrlPr>
                            <a:rPr lang="et-EE" sz="2400" i="1">
                              <a:latin typeface="Cambria Math"/>
                              <a:ea typeface="Cambria Math" pitchFamily="18" charset="0"/>
                            </a:rPr>
                          </m:ctrlPr>
                        </m:sSupPr>
                        <m:e>
                          <m:r>
                            <a:rPr lang="et-EE" sz="2400" b="1" i="0">
                              <a:latin typeface="Cambria Math" pitchFamily="18" charset="0"/>
                              <a:ea typeface="Cambria Math" pitchFamily="18" charset="0"/>
                            </a:rPr>
                            <m:t>𝐟</m:t>
                          </m:r>
                        </m:e>
                        <m:sup>
                          <m:r>
                            <a:rPr lang="et-EE" sz="2400" i="1">
                              <a:latin typeface="Cambria Math" pitchFamily="18" charset="0"/>
                              <a:ea typeface="Cambria Math" pitchFamily="18" charset="0"/>
                            </a:rPr>
                            <m:t>𝑒𝑥𝑡</m:t>
                          </m:r>
                        </m:sup>
                      </m:sSup>
                      <m:r>
                        <a:rPr lang="et-EE" sz="2400" i="1">
                          <a:latin typeface="Cambria Math" pitchFamily="18" charset="0"/>
                          <a:ea typeface="Cambria Math" pitchFamily="18" charset="0"/>
                        </a:rPr>
                        <m:t>+</m:t>
                      </m:r>
                      <m:sSup>
                        <m:sSupPr>
                          <m:ctrlPr>
                            <a:rPr lang="et-EE" sz="2400" i="1">
                              <a:latin typeface="Cambria Math"/>
                              <a:ea typeface="Cambria Math" pitchFamily="18" charset="0"/>
                            </a:rPr>
                          </m:ctrlPr>
                        </m:sSupPr>
                        <m:e>
                          <m:r>
                            <a:rPr lang="et-EE" sz="2400" b="1" i="0">
                              <a:latin typeface="Cambria Math" pitchFamily="18" charset="0"/>
                              <a:ea typeface="Cambria Math" pitchFamily="18" charset="0"/>
                            </a:rPr>
                            <m:t>𝐟</m:t>
                          </m:r>
                        </m:e>
                        <m:sup>
                          <m:r>
                            <a:rPr lang="et-EE" sz="2400" i="1">
                              <a:latin typeface="Cambria Math" pitchFamily="18" charset="0"/>
                              <a:ea typeface="Cambria Math" pitchFamily="18" charset="0"/>
                            </a:rPr>
                            <m:t>𝑖𝑛h</m:t>
                          </m:r>
                        </m:sup>
                      </m:sSup>
                      <m:r>
                        <a:rPr lang="et-EE" sz="2400" i="1">
                          <a:latin typeface="Cambria Math" pitchFamily="18" charset="0"/>
                          <a:ea typeface="Cambria Math" pitchFamily="18" charset="0"/>
                        </a:rPr>
                        <m:t>,</m:t>
                      </m:r>
                    </m:oMath>
                  </m:oMathPara>
                </a14:m>
                <a:endParaRPr lang="et-EE" sz="2400" dirty="0">
                  <a:latin typeface="Cambria Math" pitchFamily="18" charset="0"/>
                  <a:ea typeface="Cambria Math" pitchFamily="18" charset="0"/>
                </a:endParaRPr>
              </a:p>
              <a:p>
                <a:pPr>
                  <a:buFont typeface="Wingdings" pitchFamily="2" charset="2"/>
                  <a:buNone/>
                </a:pPr>
                <a:endParaRPr lang="et-EE" sz="2000" b="1" dirty="0" smtClean="0"/>
              </a:p>
              <a:p>
                <a:pPr>
                  <a:buFont typeface="Wingdings" pitchFamily="2" charset="2"/>
                  <a:buNone/>
                </a:pPr>
                <a:r>
                  <a:rPr lang="et-EE" sz="2400" b="1" dirty="0" smtClean="0">
                    <a:latin typeface="Cambria" pitchFamily="18" charset="0"/>
                  </a:rPr>
                  <a:t>P</a:t>
                </a:r>
                <a:r>
                  <a:rPr lang="et-EE" sz="2400" dirty="0" smtClean="0">
                    <a:latin typeface="Cambria" pitchFamily="18" charset="0"/>
                  </a:rPr>
                  <a:t> – </a:t>
                </a:r>
                <a:r>
                  <a:rPr lang="ru-RU" sz="2400" dirty="0" smtClean="0">
                    <a:latin typeface="Cambria" pitchFamily="18" charset="0"/>
                  </a:rPr>
                  <a:t>material momentum</a:t>
                </a:r>
                <a:r>
                  <a:rPr lang="et-EE" sz="2400" dirty="0" smtClean="0">
                    <a:latin typeface="Cambria" pitchFamily="18" charset="0"/>
                  </a:rPr>
                  <a:t>,  </a:t>
                </a:r>
                <a:r>
                  <a:rPr lang="et-EE" sz="2400" b="1" dirty="0" smtClean="0">
                    <a:latin typeface="Cambria" pitchFamily="18" charset="0"/>
                  </a:rPr>
                  <a:t>b</a:t>
                </a:r>
                <a:r>
                  <a:rPr lang="ru-RU" sz="2400" dirty="0" smtClean="0">
                    <a:latin typeface="Cambria" pitchFamily="18" charset="0"/>
                  </a:rPr>
                  <a:t> </a:t>
                </a:r>
                <a:r>
                  <a:rPr lang="et-EE" sz="2400" dirty="0" smtClean="0">
                    <a:latin typeface="Cambria" pitchFamily="18" charset="0"/>
                  </a:rPr>
                  <a:t>–</a:t>
                </a:r>
                <a:r>
                  <a:rPr lang="ru-RU" sz="2400" dirty="0" smtClean="0">
                    <a:latin typeface="Cambria" pitchFamily="18" charset="0"/>
                  </a:rPr>
                  <a:t> material Eshelby</a:t>
                </a:r>
                <a:r>
                  <a:rPr lang="et-EE" sz="2400" dirty="0" smtClean="0">
                    <a:latin typeface="Cambria" pitchFamily="18" charset="0"/>
                  </a:rPr>
                  <a:t> s</a:t>
                </a:r>
                <a:r>
                  <a:rPr lang="ru-RU" sz="2400" dirty="0" smtClean="0">
                    <a:latin typeface="Cambria" pitchFamily="18" charset="0"/>
                  </a:rPr>
                  <a:t>tress</a:t>
                </a:r>
                <a:r>
                  <a:rPr lang="et-EE" sz="2400" dirty="0" smtClean="0">
                    <a:latin typeface="Cambria" pitchFamily="18" charset="0"/>
                  </a:rPr>
                  <a:t>, </a:t>
                </a:r>
              </a:p>
              <a:p>
                <a:pPr>
                  <a:buFont typeface="Wingdings" pitchFamily="2" charset="2"/>
                  <a:buNone/>
                </a:pPr>
                <a:r>
                  <a:rPr lang="ru-RU" sz="2400" dirty="0" smtClean="0">
                    <a:latin typeface="Cambria" pitchFamily="18" charset="0"/>
                  </a:rPr>
                  <a:t>material inhomogeneity force</a:t>
                </a:r>
                <a:r>
                  <a:rPr lang="et-EE" sz="2400" dirty="0" smtClean="0">
                    <a:latin typeface="Cambria" pitchFamily="18" charset="0"/>
                  </a:rPr>
                  <a:t> – </a:t>
                </a:r>
                <a:r>
                  <a:rPr lang="et-EE" sz="2400" b="1" dirty="0" smtClean="0">
                    <a:latin typeface="Cambria Math" pitchFamily="18" charset="0"/>
                    <a:ea typeface="Cambria Math" pitchFamily="18" charset="0"/>
                  </a:rPr>
                  <a:t>f</a:t>
                </a:r>
                <a:r>
                  <a:rPr lang="et-EE" sz="2400" i="1" baseline="30000" dirty="0" smtClean="0">
                    <a:latin typeface="Cambria Math" pitchFamily="18" charset="0"/>
                    <a:ea typeface="Cambria Math" pitchFamily="18" charset="0"/>
                  </a:rPr>
                  <a:t>inh</a:t>
                </a:r>
                <a:r>
                  <a:rPr lang="et-EE" sz="2400" i="1" dirty="0" smtClean="0">
                    <a:latin typeface="Cambria" pitchFamily="18" charset="0"/>
                  </a:rPr>
                  <a:t>,</a:t>
                </a:r>
                <a:r>
                  <a:rPr lang="et-EE" sz="2400" i="1" baseline="30000" dirty="0" smtClean="0">
                    <a:latin typeface="Cambria" pitchFamily="18" charset="0"/>
                  </a:rPr>
                  <a:t> </a:t>
                </a:r>
                <a:r>
                  <a:rPr lang="ru-RU" sz="2400" dirty="0" smtClean="0">
                    <a:latin typeface="Cambria" pitchFamily="18" charset="0"/>
                  </a:rPr>
                  <a:t> </a:t>
                </a:r>
                <a:endParaRPr lang="et-EE" sz="2400" dirty="0" smtClean="0">
                  <a:latin typeface="Cambria" pitchFamily="18" charset="0"/>
                </a:endParaRPr>
              </a:p>
              <a:p>
                <a:pPr>
                  <a:buFont typeface="Wingdings" pitchFamily="2" charset="2"/>
                  <a:buNone/>
                </a:pPr>
                <a:r>
                  <a:rPr lang="ru-RU" sz="2400" dirty="0" smtClean="0">
                    <a:latin typeface="Cambria" pitchFamily="18" charset="0"/>
                  </a:rPr>
                  <a:t>material external (body)</a:t>
                </a:r>
                <a:r>
                  <a:rPr lang="et-EE" sz="2400" dirty="0" smtClean="0">
                    <a:latin typeface="Cambria" pitchFamily="18" charset="0"/>
                  </a:rPr>
                  <a:t> f</a:t>
                </a:r>
                <a:r>
                  <a:rPr lang="ru-RU" sz="2400" dirty="0" smtClean="0">
                    <a:latin typeface="Cambria" pitchFamily="18" charset="0"/>
                  </a:rPr>
                  <a:t>orce</a:t>
                </a:r>
                <a:r>
                  <a:rPr lang="et-EE" sz="2400" dirty="0" smtClean="0">
                    <a:latin typeface="Cambria" pitchFamily="18" charset="0"/>
                  </a:rPr>
                  <a:t> – </a:t>
                </a:r>
                <a:r>
                  <a:rPr lang="et-EE" sz="2400" b="1" dirty="0" smtClean="0">
                    <a:latin typeface="Cambria" pitchFamily="18" charset="0"/>
                  </a:rPr>
                  <a:t>f</a:t>
                </a:r>
                <a:r>
                  <a:rPr lang="et-EE" sz="2400" i="1" baseline="30000" dirty="0" smtClean="0">
                    <a:latin typeface="Cambria" pitchFamily="18" charset="0"/>
                  </a:rPr>
                  <a:t>ext</a:t>
                </a:r>
                <a:r>
                  <a:rPr lang="et-EE" sz="2400" i="1" dirty="0" smtClean="0">
                    <a:latin typeface="Cambria" pitchFamily="18" charset="0"/>
                  </a:rPr>
                  <a:t>,</a:t>
                </a:r>
                <a:r>
                  <a:rPr lang="et-EE" sz="2400" i="1" baseline="30000" dirty="0" smtClean="0">
                    <a:latin typeface="Cambria" pitchFamily="18" charset="0"/>
                  </a:rPr>
                  <a:t>  </a:t>
                </a:r>
              </a:p>
              <a:p>
                <a:pPr>
                  <a:buFont typeface="Wingdings" pitchFamily="2" charset="2"/>
                  <a:buNone/>
                </a:pPr>
                <a:r>
                  <a:rPr lang="ru-RU" sz="2400" dirty="0" smtClean="0">
                    <a:latin typeface="Cambria" pitchFamily="18" charset="0"/>
                  </a:rPr>
                  <a:t>material internal force</a:t>
                </a:r>
                <a:r>
                  <a:rPr lang="et-EE" sz="2400" dirty="0" smtClean="0">
                    <a:latin typeface="Cambria" pitchFamily="18" charset="0"/>
                  </a:rPr>
                  <a:t> – </a:t>
                </a:r>
                <a:r>
                  <a:rPr lang="et-EE" sz="2400" b="1" dirty="0" smtClean="0">
                    <a:latin typeface="Cambria" pitchFamily="18" charset="0"/>
                  </a:rPr>
                  <a:t>f</a:t>
                </a:r>
                <a:r>
                  <a:rPr lang="et-EE" sz="2400" i="1" baseline="30000" dirty="0" smtClean="0">
                    <a:latin typeface="Cambria" pitchFamily="18" charset="0"/>
                  </a:rPr>
                  <a:t>int. </a:t>
                </a:r>
                <a:endParaRPr lang="ru-RU" sz="2400" i="1" baseline="30000" dirty="0">
                  <a:latin typeface="Cambria" pitchFamily="18" charset="0"/>
                </a:endParaRPr>
              </a:p>
            </p:txBody>
          </p:sp>
        </mc:Choice>
        <mc:Fallback>
          <p:sp>
            <p:nvSpPr>
              <p:cNvPr id="3" name="Rectangle 3"/>
              <p:cNvSpPr txBox="1">
                <a:spLocks noRot="1" noChangeAspect="1" noMove="1" noResize="1" noEditPoints="1" noAdjustHandles="1" noChangeArrowheads="1" noChangeShapeType="1" noTextEdit="1"/>
              </p:cNvSpPr>
              <p:nvPr/>
            </p:nvSpPr>
            <p:spPr>
              <a:xfrm>
                <a:off x="1403648" y="1600200"/>
                <a:ext cx="7560840" cy="4637088"/>
              </a:xfrm>
              <a:prstGeom prst="rect">
                <a:avLst/>
              </a:prstGeom>
              <a:blipFill rotWithShape="1">
                <a:blip r:embed="rId2"/>
                <a:stretch>
                  <a:fillRect l="-81" t="-1053"/>
                </a:stretch>
              </a:blipFill>
            </p:spPr>
            <p:txBody>
              <a:bodyPr/>
              <a:lstStyle/>
              <a:p>
                <a:r>
                  <a:rPr lang="et-EE">
                    <a:noFill/>
                  </a:rPr>
                  <a:t> </a:t>
                </a:r>
              </a:p>
            </p:txBody>
          </p:sp>
        </mc:Fallback>
      </mc:AlternateContent>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19</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86221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00656650"/>
              </p:ext>
            </p:extLst>
          </p:nvPr>
        </p:nvGraphicFramePr>
        <p:xfrm>
          <a:off x="1043608" y="1397000"/>
          <a:ext cx="7560840" cy="2834639"/>
        </p:xfrm>
        <a:graphic>
          <a:graphicData uri="http://schemas.openxmlformats.org/drawingml/2006/table">
            <a:tbl>
              <a:tblPr firstRow="1" bandRow="1">
                <a:tableStyleId>{5C22544A-7EE6-4342-B048-85BDC9FD1C3A}</a:tableStyleId>
              </a:tblPr>
              <a:tblGrid>
                <a:gridCol w="1728192"/>
                <a:gridCol w="1512168"/>
                <a:gridCol w="1584176"/>
                <a:gridCol w="2736304"/>
              </a:tblGrid>
              <a:tr h="370840">
                <a:tc>
                  <a:txBody>
                    <a:bodyPr/>
                    <a:lstStyle/>
                    <a:p>
                      <a:pPr algn="ctr"/>
                      <a:endParaRPr lang="et-EE" sz="1600" dirty="0" smtClean="0">
                        <a:solidFill>
                          <a:schemeClr val="tx1"/>
                        </a:solidFill>
                        <a:latin typeface="Cambria" pitchFamily="18" charset="0"/>
                      </a:endParaRPr>
                    </a:p>
                    <a:p>
                      <a:pPr algn="ctr">
                        <a:lnSpc>
                          <a:spcPct val="200000"/>
                        </a:lnSpc>
                      </a:pPr>
                      <a:endParaRPr lang="et-EE" sz="800" b="0" dirty="0" smtClean="0">
                        <a:solidFill>
                          <a:schemeClr val="tx1"/>
                        </a:solidFill>
                        <a:latin typeface="Cambria" pitchFamily="18" charset="0"/>
                      </a:endParaRPr>
                    </a:p>
                    <a:p>
                      <a:pPr algn="ctr">
                        <a:lnSpc>
                          <a:spcPct val="200000"/>
                        </a:lnSpc>
                      </a:pPr>
                      <a:r>
                        <a:rPr lang="et-EE" sz="1800" b="0" dirty="0" smtClean="0">
                          <a:solidFill>
                            <a:schemeClr val="tx1"/>
                          </a:solidFill>
                          <a:latin typeface="Cambria" pitchFamily="18" charset="0"/>
                        </a:rPr>
                        <a:t>A</a:t>
                      </a:r>
                      <a:r>
                        <a:rPr lang="et-EE" sz="1800" b="0" baseline="0" dirty="0" smtClean="0">
                          <a:solidFill>
                            <a:schemeClr val="tx1"/>
                          </a:solidFill>
                          <a:latin typeface="Cambria" pitchFamily="18" charset="0"/>
                        </a:rPr>
                        <a:t> mathematics</a:t>
                      </a:r>
                    </a:p>
                    <a:p>
                      <a:pPr algn="ctr">
                        <a:lnSpc>
                          <a:spcPct val="200000"/>
                        </a:lnSpc>
                      </a:pPr>
                      <a:r>
                        <a:rPr lang="et-EE" sz="1800" b="0" baseline="0" dirty="0" smtClean="0">
                          <a:solidFill>
                            <a:schemeClr val="tx1"/>
                          </a:solidFill>
                          <a:latin typeface="Cambria" pitchFamily="18" charset="0"/>
                        </a:rPr>
                        <a:t>model is a </a:t>
                      </a:r>
                    </a:p>
                    <a:p>
                      <a:pPr algn="ctr">
                        <a:lnSpc>
                          <a:spcPct val="200000"/>
                        </a:lnSpc>
                      </a:pPr>
                      <a:r>
                        <a:rPr lang="et-EE" sz="1800" b="0" baseline="0" dirty="0" smtClean="0">
                          <a:solidFill>
                            <a:schemeClr val="tx1"/>
                          </a:solidFill>
                          <a:latin typeface="Cambria" pitchFamily="18" charset="0"/>
                        </a:rPr>
                        <a:t>description of a</a:t>
                      </a:r>
                      <a:endParaRPr lang="et-EE" sz="1800" b="0" dirty="0">
                        <a:solidFill>
                          <a:schemeClr val="tx1"/>
                        </a:solidFill>
                        <a:latin typeface="Cambria"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t-EE" sz="1600" dirty="0" smtClean="0">
                        <a:solidFill>
                          <a:schemeClr val="tx1"/>
                        </a:solidFill>
                        <a:latin typeface="Cambria" pitchFamily="18" charset="0"/>
                      </a:endParaRPr>
                    </a:p>
                    <a:p>
                      <a:pPr algn="ctr">
                        <a:lnSpc>
                          <a:spcPct val="200000"/>
                        </a:lnSpc>
                      </a:pPr>
                      <a:endParaRPr lang="et-EE" sz="800" b="0" dirty="0" smtClean="0">
                        <a:solidFill>
                          <a:schemeClr val="tx1"/>
                        </a:solidFill>
                        <a:latin typeface="Cambria" pitchFamily="18" charset="0"/>
                      </a:endParaRPr>
                    </a:p>
                    <a:p>
                      <a:pPr algn="ctr">
                        <a:lnSpc>
                          <a:spcPct val="200000"/>
                        </a:lnSpc>
                      </a:pPr>
                      <a:r>
                        <a:rPr lang="et-EE" sz="1800" b="0" dirty="0" smtClean="0">
                          <a:solidFill>
                            <a:schemeClr val="tx1"/>
                          </a:solidFill>
                          <a:latin typeface="Cambria" pitchFamily="18" charset="0"/>
                        </a:rPr>
                        <a:t>process</a:t>
                      </a:r>
                    </a:p>
                    <a:p>
                      <a:pPr algn="ctr">
                        <a:lnSpc>
                          <a:spcPct val="200000"/>
                        </a:lnSpc>
                      </a:pPr>
                      <a:r>
                        <a:rPr lang="et-EE" sz="1800" b="0" dirty="0" smtClean="0">
                          <a:solidFill>
                            <a:schemeClr val="tx1"/>
                          </a:solidFill>
                          <a:latin typeface="Cambria" pitchFamily="18" charset="0"/>
                        </a:rPr>
                        <a:t>system</a:t>
                      </a:r>
                    </a:p>
                    <a:p>
                      <a:pPr algn="ctr">
                        <a:lnSpc>
                          <a:spcPct val="200000"/>
                        </a:lnSpc>
                      </a:pPr>
                      <a:r>
                        <a:rPr lang="et-EE" sz="1800" b="0" dirty="0" smtClean="0">
                          <a:solidFill>
                            <a:schemeClr val="tx1"/>
                          </a:solidFill>
                          <a:latin typeface="Cambria" pitchFamily="18" charset="0"/>
                        </a:rPr>
                        <a:t>phenomena </a:t>
                      </a:r>
                      <a:endParaRPr lang="et-EE" sz="1800" b="0" dirty="0">
                        <a:solidFill>
                          <a:schemeClr val="tx1"/>
                        </a:solidFill>
                        <a:latin typeface="Cambria"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t-EE" sz="1600" dirty="0" smtClean="0">
                        <a:solidFill>
                          <a:schemeClr val="tx1"/>
                        </a:solidFill>
                        <a:latin typeface="Cambria" pitchFamily="18" charset="0"/>
                      </a:endParaRPr>
                    </a:p>
                    <a:p>
                      <a:pPr algn="ctr">
                        <a:lnSpc>
                          <a:spcPct val="200000"/>
                        </a:lnSpc>
                      </a:pPr>
                      <a:endParaRPr lang="et-EE" sz="800" b="0" dirty="0" smtClean="0">
                        <a:solidFill>
                          <a:schemeClr val="tx1"/>
                        </a:solidFill>
                        <a:latin typeface="Cambria" pitchFamily="18" charset="0"/>
                      </a:endParaRPr>
                    </a:p>
                    <a:p>
                      <a:pPr algn="ctr">
                        <a:lnSpc>
                          <a:spcPct val="200000"/>
                        </a:lnSpc>
                      </a:pPr>
                      <a:r>
                        <a:rPr lang="et-EE" sz="1800" b="0" dirty="0" smtClean="0">
                          <a:solidFill>
                            <a:schemeClr val="tx1"/>
                          </a:solidFill>
                          <a:latin typeface="Cambria" pitchFamily="18" charset="0"/>
                        </a:rPr>
                        <a:t>using</a:t>
                      </a:r>
                    </a:p>
                    <a:p>
                      <a:pPr algn="ctr">
                        <a:lnSpc>
                          <a:spcPct val="200000"/>
                        </a:lnSpc>
                      </a:pPr>
                      <a:r>
                        <a:rPr lang="et-EE" sz="1800" b="0" dirty="0" smtClean="0">
                          <a:solidFill>
                            <a:schemeClr val="tx1"/>
                          </a:solidFill>
                          <a:latin typeface="Cambria" pitchFamily="18" charset="0"/>
                        </a:rPr>
                        <a:t>mathematical</a:t>
                      </a:r>
                    </a:p>
                    <a:p>
                      <a:pPr algn="ctr">
                        <a:lnSpc>
                          <a:spcPct val="200000"/>
                        </a:lnSpc>
                      </a:pPr>
                      <a:r>
                        <a:rPr lang="et-EE" sz="1800" b="0" dirty="0" smtClean="0">
                          <a:solidFill>
                            <a:schemeClr val="tx1"/>
                          </a:solidFill>
                          <a:latin typeface="Cambria" pitchFamily="18" charset="0"/>
                        </a:rPr>
                        <a:t>concepts:</a:t>
                      </a:r>
                      <a:endParaRPr lang="et-EE" sz="1800" b="0" dirty="0">
                        <a:solidFill>
                          <a:schemeClr val="tx1"/>
                        </a:solidFill>
                        <a:latin typeface="Cambria"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00000"/>
                        </a:lnSpc>
                      </a:pPr>
                      <a:r>
                        <a:rPr lang="et-EE" sz="1800" b="0" dirty="0" smtClean="0">
                          <a:solidFill>
                            <a:schemeClr val="tx1"/>
                          </a:solidFill>
                          <a:latin typeface="Cambria" pitchFamily="18" charset="0"/>
                        </a:rPr>
                        <a:t>functions</a:t>
                      </a:r>
                    </a:p>
                    <a:p>
                      <a:pPr algn="ctr">
                        <a:lnSpc>
                          <a:spcPct val="200000"/>
                        </a:lnSpc>
                      </a:pPr>
                      <a:r>
                        <a:rPr lang="et-EE" sz="1800" b="0" dirty="0" smtClean="0">
                          <a:solidFill>
                            <a:schemeClr val="tx1"/>
                          </a:solidFill>
                          <a:latin typeface="Cambria" pitchFamily="18" charset="0"/>
                        </a:rPr>
                        <a:t>algebraic equations</a:t>
                      </a:r>
                    </a:p>
                    <a:p>
                      <a:pPr algn="l">
                        <a:lnSpc>
                          <a:spcPct val="200000"/>
                        </a:lnSpc>
                      </a:pPr>
                      <a:r>
                        <a:rPr lang="et-EE" sz="1800" b="0" dirty="0" smtClean="0">
                          <a:solidFill>
                            <a:schemeClr val="tx1"/>
                          </a:solidFill>
                          <a:latin typeface="Cambria" pitchFamily="18" charset="0"/>
                        </a:rPr>
                        <a:t>      differential equations</a:t>
                      </a:r>
                    </a:p>
                    <a:p>
                      <a:pPr algn="ctr">
                        <a:lnSpc>
                          <a:spcPct val="200000"/>
                        </a:lnSpc>
                      </a:pPr>
                      <a:r>
                        <a:rPr lang="et-EE" sz="1800" b="0" dirty="0" smtClean="0">
                          <a:solidFill>
                            <a:schemeClr val="tx1"/>
                          </a:solidFill>
                          <a:latin typeface="Cambria" pitchFamily="18" charset="0"/>
                        </a:rPr>
                        <a:t>difference equations</a:t>
                      </a:r>
                    </a:p>
                    <a:p>
                      <a:pPr algn="ctr">
                        <a:lnSpc>
                          <a:spcPct val="200000"/>
                        </a:lnSpc>
                      </a:pPr>
                      <a:r>
                        <a:rPr lang="et-EE" sz="1800" b="0" dirty="0" smtClean="0">
                          <a:solidFill>
                            <a:schemeClr val="tx1"/>
                          </a:solidFill>
                          <a:latin typeface="Cambria" pitchFamily="18" charset="0"/>
                        </a:rPr>
                        <a:t>integral equations</a:t>
                      </a:r>
                      <a:endParaRPr lang="et-EE" sz="1800" b="0" dirty="0">
                        <a:solidFill>
                          <a:schemeClr val="tx1"/>
                        </a:solidFill>
                        <a:latin typeface="Cambria"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2055"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33123" y="1534202"/>
            <a:ext cx="198463" cy="268688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1" name="Picture 6"/>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rightnessContrast bright="4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764686" y="1988840"/>
            <a:ext cx="209625" cy="1757629"/>
          </a:xfrm>
          <a:prstGeom prst="rect">
            <a:avLst/>
          </a:prstGeom>
          <a:noFill/>
          <a:ln w="12700">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4125736" y="1988839"/>
            <a:ext cx="209625" cy="1757629"/>
          </a:xfrm>
          <a:prstGeom prst="rect">
            <a:avLst/>
          </a:prstGeom>
          <a:noFill/>
          <a:ln w="12700">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8388420" y="1532180"/>
            <a:ext cx="198000" cy="262562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r>
              <a:rPr lang="et-EE" dirty="0" smtClean="0"/>
              <a:t/>
            </a:r>
            <a:br>
              <a:rPr lang="et-EE" dirty="0" smtClean="0"/>
            </a:br>
            <a:r>
              <a:rPr lang="et-EE" sz="3600" b="1" dirty="0">
                <a:effectLst/>
                <a:latin typeface="Cambria" pitchFamily="18" charset="0"/>
              </a:rPr>
              <a:t>Part 1–A: </a:t>
            </a:r>
            <a:r>
              <a:rPr lang="et-EE" sz="3600" b="1" dirty="0" smtClean="0">
                <a:latin typeface="Cambria" pitchFamily="18" charset="0"/>
              </a:rPr>
              <a:t>lecture</a:t>
            </a:r>
            <a:r>
              <a:rPr lang="et-EE" dirty="0"/>
              <a:t/>
            </a:r>
            <a:br>
              <a:rPr lang="et-EE" dirty="0"/>
            </a:br>
            <a:endParaRPr lang="et-EE" dirty="0"/>
          </a:p>
        </p:txBody>
      </p:sp>
      <p:grpSp>
        <p:nvGrpSpPr>
          <p:cNvPr id="9" name="Group 15"/>
          <p:cNvGrpSpPr>
            <a:grpSpLocks/>
          </p:cNvGrpSpPr>
          <p:nvPr/>
        </p:nvGrpSpPr>
        <p:grpSpPr bwMode="auto">
          <a:xfrm>
            <a:off x="58328" y="6376987"/>
            <a:ext cx="750888" cy="481013"/>
            <a:chOff x="476" y="799"/>
            <a:chExt cx="2397" cy="1536"/>
          </a:xfrm>
        </p:grpSpPr>
        <p:grpSp>
          <p:nvGrpSpPr>
            <p:cNvPr id="10" name="Group 16"/>
            <p:cNvGrpSpPr>
              <a:grpSpLocks/>
            </p:cNvGrpSpPr>
            <p:nvPr/>
          </p:nvGrpSpPr>
          <p:grpSpPr bwMode="auto">
            <a:xfrm>
              <a:off x="476" y="816"/>
              <a:ext cx="2397" cy="1519"/>
              <a:chOff x="476" y="816"/>
              <a:chExt cx="2397" cy="1519"/>
            </a:xfrm>
          </p:grpSpPr>
          <p:sp>
            <p:nvSpPr>
              <p:cNvPr id="18"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9"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11" name="Group 19"/>
            <p:cNvGrpSpPr>
              <a:grpSpLocks/>
            </p:cNvGrpSpPr>
            <p:nvPr/>
          </p:nvGrpSpPr>
          <p:grpSpPr bwMode="auto">
            <a:xfrm>
              <a:off x="1778" y="799"/>
              <a:ext cx="1077" cy="821"/>
              <a:chOff x="9975" y="1583"/>
              <a:chExt cx="789" cy="548"/>
            </a:xfrm>
          </p:grpSpPr>
          <p:pic>
            <p:nvPicPr>
              <p:cNvPr id="12" name="Picture 20" descr="ruut100-m-v-tume"/>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14"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20"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2" name="Footer Placeholder 1"/>
          <p:cNvSpPr>
            <a:spLocks noGrp="1"/>
          </p:cNvSpPr>
          <p:nvPr>
            <p:ph type="ftr" sz="quarter" idx="11"/>
          </p:nvPr>
        </p:nvSpPr>
        <p:spPr/>
        <p:txBody>
          <a:bodyPr/>
          <a:lstStyle/>
          <a:p>
            <a:r>
              <a:rPr lang="et-EE" smtClean="0"/>
              <a:t>Prof. J.Engelbrecht</a:t>
            </a:r>
            <a:endParaRPr lang="et-EE"/>
          </a:p>
        </p:txBody>
      </p:sp>
      <p:sp>
        <p:nvSpPr>
          <p:cNvPr id="4" name="Slide Number Placeholder 3"/>
          <p:cNvSpPr>
            <a:spLocks noGrp="1"/>
          </p:cNvSpPr>
          <p:nvPr>
            <p:ph type="sldNum" sz="quarter" idx="12"/>
          </p:nvPr>
        </p:nvSpPr>
        <p:spPr/>
        <p:txBody>
          <a:bodyPr/>
          <a:lstStyle/>
          <a:p>
            <a:fld id="{85121FDB-EFFD-4161-87E0-CBA9D45701AD}" type="slidenum">
              <a:rPr lang="et-EE" smtClean="0"/>
              <a:pPr/>
              <a:t>2</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645487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227453" y="1557338"/>
            <a:ext cx="3704909" cy="46166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spcBef>
                <a:spcPct val="50000"/>
              </a:spcBef>
            </a:pPr>
            <a:r>
              <a:rPr lang="et-EE" sz="2400" dirty="0">
                <a:latin typeface="Cambria" pitchFamily="18" charset="0"/>
              </a:rPr>
              <a:t>Energy conservation</a:t>
            </a:r>
            <a:endParaRPr lang="ru-RU" sz="2400" dirty="0">
              <a:latin typeface="Cambria" pitchFamily="18" charset="0"/>
            </a:endParaRPr>
          </a:p>
        </p:txBody>
      </p:sp>
      <p:sp>
        <p:nvSpPr>
          <p:cNvPr id="5" name="Text Box 7"/>
          <p:cNvSpPr txBox="1">
            <a:spLocks noChangeArrowheads="1"/>
          </p:cNvSpPr>
          <p:nvPr/>
        </p:nvSpPr>
        <p:spPr bwMode="auto">
          <a:xfrm>
            <a:off x="1043607" y="3068638"/>
            <a:ext cx="2807667" cy="46166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spcBef>
                <a:spcPct val="50000"/>
              </a:spcBef>
            </a:pPr>
            <a:r>
              <a:rPr lang="et-EE" sz="2000" dirty="0" smtClean="0">
                <a:latin typeface="Cambria" pitchFamily="18" charset="0"/>
              </a:rPr>
              <a:t>    </a:t>
            </a:r>
            <a:r>
              <a:rPr lang="et-EE" sz="2400" dirty="0" smtClean="0">
                <a:latin typeface="Cambria" pitchFamily="18" charset="0"/>
              </a:rPr>
              <a:t>the </a:t>
            </a:r>
            <a:r>
              <a:rPr lang="et-EE" sz="2400" dirty="0">
                <a:latin typeface="Cambria" pitchFamily="18" charset="0"/>
              </a:rPr>
              <a:t>second law</a:t>
            </a:r>
            <a:endParaRPr lang="ru-RU" sz="2400" dirty="0">
              <a:latin typeface="Cambria" pitchFamily="18" charset="0"/>
            </a:endParaRPr>
          </a:p>
        </p:txBody>
      </p:sp>
      <p:sp>
        <p:nvSpPr>
          <p:cNvPr id="7" name="Text Box 17"/>
          <p:cNvSpPr txBox="1">
            <a:spLocks noChangeArrowheads="1"/>
          </p:cNvSpPr>
          <p:nvPr/>
        </p:nvSpPr>
        <p:spPr bwMode="auto">
          <a:xfrm>
            <a:off x="1259632" y="4221163"/>
            <a:ext cx="7704981" cy="13731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r>
              <a:rPr lang="ru-RU" sz="2400" b="1" dirty="0">
                <a:latin typeface="Cambria" pitchFamily="18" charset="0"/>
              </a:rPr>
              <a:t>S</a:t>
            </a:r>
            <a:r>
              <a:rPr lang="et-EE" sz="2800" b="1" dirty="0">
                <a:latin typeface="Cambria" pitchFamily="18" charset="0"/>
              </a:rPr>
              <a:t> </a:t>
            </a:r>
            <a:r>
              <a:rPr lang="et-EE" dirty="0">
                <a:latin typeface="Cambria" pitchFamily="18" charset="0"/>
              </a:rPr>
              <a:t>–</a:t>
            </a:r>
            <a:r>
              <a:rPr lang="ru-RU" sz="2000" dirty="0">
                <a:latin typeface="Cambria" pitchFamily="18" charset="0"/>
              </a:rPr>
              <a:t> the e</a:t>
            </a:r>
            <a:r>
              <a:rPr lang="et-EE" sz="2000" dirty="0">
                <a:latin typeface="Cambria" pitchFamily="18" charset="0"/>
              </a:rPr>
              <a:t>n</a:t>
            </a:r>
            <a:r>
              <a:rPr lang="ru-RU" sz="2000" dirty="0">
                <a:latin typeface="Cambria" pitchFamily="18" charset="0"/>
              </a:rPr>
              <a:t>tropy flux</a:t>
            </a:r>
            <a:r>
              <a:rPr lang="et-EE" sz="2000" dirty="0">
                <a:latin typeface="Cambria" pitchFamily="18" charset="0"/>
              </a:rPr>
              <a:t>, </a:t>
            </a:r>
            <a:r>
              <a:rPr lang="ru-RU" sz="2400" dirty="0">
                <a:latin typeface="Cambria" pitchFamily="18" charset="0"/>
              </a:rPr>
              <a:t>S</a:t>
            </a:r>
            <a:r>
              <a:rPr lang="et-EE" sz="2000" dirty="0">
                <a:latin typeface="Cambria" pitchFamily="18" charset="0"/>
              </a:rPr>
              <a:t> </a:t>
            </a:r>
            <a:r>
              <a:rPr lang="et-EE" dirty="0">
                <a:latin typeface="Cambria" pitchFamily="18" charset="0"/>
              </a:rPr>
              <a:t>–</a:t>
            </a:r>
            <a:r>
              <a:rPr lang="ru-RU" sz="2000" dirty="0">
                <a:latin typeface="Cambria" pitchFamily="18" charset="0"/>
              </a:rPr>
              <a:t> the entropy density</a:t>
            </a:r>
            <a:r>
              <a:rPr lang="et-EE" sz="2000" dirty="0">
                <a:latin typeface="Cambria" pitchFamily="18" charset="0"/>
              </a:rPr>
              <a:t> </a:t>
            </a:r>
            <a:r>
              <a:rPr lang="ru-RU" sz="2000" dirty="0">
                <a:latin typeface="Cambria" pitchFamily="18" charset="0"/>
              </a:rPr>
              <a:t>per unit reference volume,</a:t>
            </a:r>
            <a:r>
              <a:rPr lang="et-EE" sz="2000" dirty="0">
                <a:latin typeface="Cambria" pitchFamily="18" charset="0"/>
              </a:rPr>
              <a:t>  </a:t>
            </a:r>
            <a:r>
              <a:rPr lang="ru-RU" sz="2000" dirty="0">
                <a:latin typeface="Cambria" pitchFamily="18" charset="0"/>
              </a:rPr>
              <a:t> </a:t>
            </a:r>
            <a:r>
              <a:rPr lang="el-GR" sz="2800" dirty="0">
                <a:latin typeface="Cambria" pitchFamily="18" charset="0"/>
              </a:rPr>
              <a:t>θ</a:t>
            </a:r>
            <a:r>
              <a:rPr lang="et-EE" sz="2000" dirty="0">
                <a:latin typeface="Cambria" pitchFamily="18" charset="0"/>
              </a:rPr>
              <a:t> </a:t>
            </a:r>
            <a:r>
              <a:rPr lang="et-EE" dirty="0">
                <a:latin typeface="Cambria" pitchFamily="18" charset="0"/>
              </a:rPr>
              <a:t>–</a:t>
            </a:r>
            <a:r>
              <a:rPr lang="et-EE" sz="2000" dirty="0">
                <a:latin typeface="Cambria" pitchFamily="18" charset="0"/>
              </a:rPr>
              <a:t> </a:t>
            </a:r>
            <a:r>
              <a:rPr lang="ru-RU" sz="2000" dirty="0">
                <a:latin typeface="Cambria" pitchFamily="18" charset="0"/>
              </a:rPr>
              <a:t>absolute temperature</a:t>
            </a:r>
            <a:r>
              <a:rPr lang="et-EE" sz="2000" dirty="0">
                <a:latin typeface="Cambria" pitchFamily="18" charset="0"/>
              </a:rPr>
              <a:t>,  </a:t>
            </a:r>
            <a:r>
              <a:rPr lang="ru-RU" sz="2400" b="1" dirty="0">
                <a:latin typeface="Cambria" pitchFamily="18" charset="0"/>
              </a:rPr>
              <a:t>K</a:t>
            </a:r>
            <a:r>
              <a:rPr lang="et-EE" sz="2400" dirty="0">
                <a:latin typeface="Cambria" pitchFamily="18" charset="0"/>
              </a:rPr>
              <a:t> </a:t>
            </a:r>
            <a:r>
              <a:rPr lang="et-EE" sz="2000" dirty="0">
                <a:latin typeface="Cambria" pitchFamily="18" charset="0"/>
              </a:rPr>
              <a:t>–</a:t>
            </a:r>
            <a:r>
              <a:rPr lang="ru-RU" sz="2000" dirty="0">
                <a:latin typeface="Cambria" pitchFamily="18" charset="0"/>
              </a:rPr>
              <a:t> extra</a:t>
            </a:r>
            <a:r>
              <a:rPr lang="et-EE" sz="2000" dirty="0">
                <a:latin typeface="Cambria" pitchFamily="18" charset="0"/>
              </a:rPr>
              <a:t> </a:t>
            </a:r>
            <a:r>
              <a:rPr lang="ru-RU" sz="2000" dirty="0">
                <a:latin typeface="Cambria" pitchFamily="18" charset="0"/>
              </a:rPr>
              <a:t>entropy flux</a:t>
            </a:r>
            <a:r>
              <a:rPr lang="et-EE" sz="2000" dirty="0">
                <a:latin typeface="Cambria" pitchFamily="18" charset="0"/>
              </a:rPr>
              <a:t>, </a:t>
            </a:r>
          </a:p>
          <a:p>
            <a:r>
              <a:rPr lang="ru-RU" sz="2400" b="1" dirty="0">
                <a:latin typeface="Cambria" pitchFamily="18" charset="0"/>
              </a:rPr>
              <a:t>T</a:t>
            </a:r>
            <a:r>
              <a:rPr lang="et-EE" sz="2800" b="1" dirty="0">
                <a:latin typeface="Cambria" pitchFamily="18" charset="0"/>
              </a:rPr>
              <a:t> </a:t>
            </a:r>
            <a:r>
              <a:rPr lang="et-EE" dirty="0">
                <a:latin typeface="Cambria" pitchFamily="18" charset="0"/>
              </a:rPr>
              <a:t>–</a:t>
            </a:r>
            <a:r>
              <a:rPr lang="ru-RU" sz="2000" dirty="0">
                <a:latin typeface="Cambria" pitchFamily="18" charset="0"/>
              </a:rPr>
              <a:t> the first</a:t>
            </a:r>
            <a:r>
              <a:rPr lang="et-EE" sz="2000" dirty="0">
                <a:latin typeface="Cambria" pitchFamily="18" charset="0"/>
              </a:rPr>
              <a:t> </a:t>
            </a:r>
            <a:r>
              <a:rPr lang="ru-RU" sz="2000" dirty="0">
                <a:latin typeface="Cambria" pitchFamily="18" charset="0"/>
              </a:rPr>
              <a:t>Piola</a:t>
            </a:r>
            <a:r>
              <a:rPr lang="et-EE" sz="2000" dirty="0">
                <a:latin typeface="Cambria" pitchFamily="18" charset="0"/>
              </a:rPr>
              <a:t> </a:t>
            </a:r>
            <a:r>
              <a:rPr lang="et-EE" dirty="0">
                <a:latin typeface="Cambria" pitchFamily="18" charset="0"/>
              </a:rPr>
              <a:t>–</a:t>
            </a:r>
            <a:r>
              <a:rPr lang="ru-RU" dirty="0">
                <a:latin typeface="Cambria" pitchFamily="18" charset="0"/>
              </a:rPr>
              <a:t> </a:t>
            </a:r>
            <a:r>
              <a:rPr lang="ru-RU" sz="2000" dirty="0">
                <a:latin typeface="Cambria" pitchFamily="18" charset="0"/>
              </a:rPr>
              <a:t>Kirchhoff tensor, </a:t>
            </a:r>
            <a:r>
              <a:rPr lang="et-EE" sz="2000" dirty="0">
                <a:latin typeface="Cambria" pitchFamily="18" charset="0"/>
              </a:rPr>
              <a:t> </a:t>
            </a:r>
            <a:r>
              <a:rPr lang="et-EE" sz="2400" b="1" dirty="0">
                <a:latin typeface="Cambria" pitchFamily="18" charset="0"/>
              </a:rPr>
              <a:t>F</a:t>
            </a:r>
            <a:r>
              <a:rPr lang="et-EE" sz="2000" dirty="0">
                <a:latin typeface="Cambria" pitchFamily="18" charset="0"/>
              </a:rPr>
              <a:t> – deformation gradient.</a:t>
            </a:r>
            <a:r>
              <a:rPr lang="et-EE" dirty="0">
                <a:latin typeface="Cambria" pitchFamily="18" charset="0"/>
              </a:rPr>
              <a:t>  </a:t>
            </a:r>
            <a:endParaRPr lang="ru-RU" dirty="0">
              <a:latin typeface="Cambria"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64280953"/>
              </p:ext>
            </p:extLst>
          </p:nvPr>
        </p:nvGraphicFramePr>
        <p:xfrm>
          <a:off x="3275856" y="3789040"/>
          <a:ext cx="3486493" cy="468000"/>
        </p:xfrm>
        <a:graphic>
          <a:graphicData uri="http://schemas.openxmlformats.org/presentationml/2006/ole">
            <p:oleObj spid="_x0000_s2169" name="Equation" r:id="rId3" imgW="1701720" imgH="228600" progId="Equation.3">
              <p:embed/>
            </p:oleObj>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38780540"/>
              </p:ext>
            </p:extLst>
          </p:nvPr>
        </p:nvGraphicFramePr>
        <p:xfrm>
          <a:off x="2381250" y="2117725"/>
          <a:ext cx="4900613" cy="863600"/>
        </p:xfrm>
        <a:graphic>
          <a:graphicData uri="http://schemas.openxmlformats.org/presentationml/2006/ole">
            <p:oleObj spid="_x0000_s2170" name="Equation" r:id="rId4" imgW="5689440" imgH="1002960" progId="Equation.3">
              <p:embed/>
            </p:oleObj>
          </a:graphicData>
        </a:graphic>
      </p:graphicFrame>
      <p:grpSp>
        <p:nvGrpSpPr>
          <p:cNvPr id="10" name="Group 15"/>
          <p:cNvGrpSpPr>
            <a:grpSpLocks/>
          </p:cNvGrpSpPr>
          <p:nvPr/>
        </p:nvGrpSpPr>
        <p:grpSpPr bwMode="auto">
          <a:xfrm>
            <a:off x="58328" y="6376987"/>
            <a:ext cx="750888" cy="481013"/>
            <a:chOff x="476" y="799"/>
            <a:chExt cx="2397" cy="1536"/>
          </a:xfrm>
        </p:grpSpPr>
        <p:grpSp>
          <p:nvGrpSpPr>
            <p:cNvPr id="11" name="Group 16"/>
            <p:cNvGrpSpPr>
              <a:grpSpLocks/>
            </p:cNvGrpSpPr>
            <p:nvPr/>
          </p:nvGrpSpPr>
          <p:grpSpPr bwMode="auto">
            <a:xfrm>
              <a:off x="476" y="816"/>
              <a:ext cx="2397" cy="1519"/>
              <a:chOff x="476" y="816"/>
              <a:chExt cx="2397" cy="1519"/>
            </a:xfrm>
          </p:grpSpPr>
          <p:sp>
            <p:nvSpPr>
              <p:cNvPr id="19"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20"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12" name="Group 19"/>
            <p:cNvGrpSpPr>
              <a:grpSpLocks/>
            </p:cNvGrpSpPr>
            <p:nvPr/>
          </p:nvGrpSpPr>
          <p:grpSpPr bwMode="auto">
            <a:xfrm>
              <a:off x="1778" y="799"/>
              <a:ext cx="1077" cy="821"/>
              <a:chOff x="9975" y="1583"/>
              <a:chExt cx="789" cy="548"/>
            </a:xfrm>
          </p:grpSpPr>
          <p:pic>
            <p:nvPicPr>
              <p:cNvPr id="14" name="Picture 20" descr="ruut100-m-v-tume"/>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15"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21"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3" name="Footer Placeholder 2"/>
          <p:cNvSpPr>
            <a:spLocks noGrp="1"/>
          </p:cNvSpPr>
          <p:nvPr>
            <p:ph type="ftr" sz="quarter" idx="11"/>
          </p:nvPr>
        </p:nvSpPr>
        <p:spPr/>
        <p:txBody>
          <a:bodyPr/>
          <a:lstStyle/>
          <a:p>
            <a:r>
              <a:rPr lang="et-EE" smtClean="0"/>
              <a:t>Prof. J.Engelbrecht</a:t>
            </a:r>
            <a:endParaRPr lang="et-EE"/>
          </a:p>
        </p:txBody>
      </p:sp>
      <p:sp>
        <p:nvSpPr>
          <p:cNvPr id="6" name="Slide Number Placeholder 5"/>
          <p:cNvSpPr>
            <a:spLocks noGrp="1"/>
          </p:cNvSpPr>
          <p:nvPr>
            <p:ph type="sldNum" sz="quarter" idx="12"/>
          </p:nvPr>
        </p:nvSpPr>
        <p:spPr/>
        <p:txBody>
          <a:bodyPr/>
          <a:lstStyle/>
          <a:p>
            <a:fld id="{85121FDB-EFFD-4161-87E0-CBA9D45701AD}" type="slidenum">
              <a:rPr lang="et-EE" smtClean="0"/>
              <a:pPr/>
              <a:t>20</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538376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dirty="0">
                <a:latin typeface="Cambria" pitchFamily="18" charset="0"/>
              </a:rPr>
              <a:t>Hierarchy of waves</a:t>
            </a:r>
          </a:p>
        </p:txBody>
      </p:sp>
      <p:sp>
        <p:nvSpPr>
          <p:cNvPr id="7" name="Rectangle 3"/>
          <p:cNvSpPr txBox="1">
            <a:spLocks noChangeArrowheads="1"/>
          </p:cNvSpPr>
          <p:nvPr/>
        </p:nvSpPr>
        <p:spPr>
          <a:xfrm>
            <a:off x="1187624" y="1600200"/>
            <a:ext cx="7956376" cy="4530725"/>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a:buFont typeface="Wingdings" pitchFamily="2" charset="2"/>
              <a:buNone/>
            </a:pPr>
            <a:r>
              <a:rPr lang="et-EE" sz="2400" dirty="0" smtClean="0">
                <a:latin typeface="Cambria" pitchFamily="18" charset="0"/>
              </a:rPr>
              <a:t>System of two 2nd order equations </a:t>
            </a:r>
            <a:r>
              <a:rPr lang="et-EE" sz="2400" dirty="0" smtClean="0">
                <a:latin typeface="Cambria" pitchFamily="18" charset="0"/>
                <a:cs typeface="Times New Roman" pitchFamily="18" charset="0"/>
              </a:rPr>
              <a:t>→ one 4 th order equation</a:t>
            </a:r>
            <a:r>
              <a:rPr lang="et-EE" sz="2400" dirty="0" smtClean="0">
                <a:latin typeface="Cambria" pitchFamily="18" charset="0"/>
              </a:rPr>
              <a:t> </a:t>
            </a:r>
          </a:p>
          <a:p>
            <a:pPr>
              <a:buFont typeface="Wingdings" pitchFamily="2" charset="2"/>
              <a:buNone/>
            </a:pPr>
            <a:endParaRPr lang="et-EE" sz="2400" dirty="0" smtClean="0"/>
          </a:p>
          <a:p>
            <a:pPr>
              <a:buFont typeface="Wingdings" pitchFamily="2" charset="2"/>
              <a:buNone/>
            </a:pPr>
            <a:endParaRPr lang="et-EE" sz="2400" dirty="0" smtClean="0"/>
          </a:p>
          <a:p>
            <a:pPr>
              <a:buFont typeface="Wingdings" pitchFamily="2" charset="2"/>
              <a:buNone/>
            </a:pPr>
            <a:endParaRPr lang="et-EE" sz="2400" dirty="0" smtClean="0"/>
          </a:p>
          <a:p>
            <a:pPr>
              <a:buFont typeface="Wingdings" pitchFamily="2" charset="2"/>
              <a:buNone/>
            </a:pPr>
            <a:endParaRPr lang="et-EE" sz="2000" dirty="0" smtClean="0"/>
          </a:p>
          <a:p>
            <a:pPr>
              <a:buFont typeface="Wingdings" pitchFamily="2" charset="2"/>
              <a:buNone/>
            </a:pPr>
            <a:r>
              <a:rPr lang="et-EE" sz="2400" dirty="0" smtClean="0">
                <a:latin typeface="Cambria" pitchFamily="18" charset="0"/>
              </a:rPr>
              <a:t>Simplified  (slaving principle)</a:t>
            </a:r>
            <a:endParaRPr lang="ru-RU" sz="2400" dirty="0">
              <a:latin typeface="Cambria" pitchFamily="18" charset="0"/>
            </a:endParaRPr>
          </a:p>
        </p:txBody>
      </p:sp>
      <p:graphicFrame>
        <p:nvGraphicFramePr>
          <p:cNvPr id="8"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58099503"/>
              </p:ext>
            </p:extLst>
          </p:nvPr>
        </p:nvGraphicFramePr>
        <p:xfrm>
          <a:off x="1691680" y="2924944"/>
          <a:ext cx="7109354" cy="828675"/>
        </p:xfrm>
        <a:graphic>
          <a:graphicData uri="http://schemas.openxmlformats.org/presentationml/2006/ole">
            <p:oleObj spid="_x0000_s3178" name="Equation" r:id="rId3" imgW="8267400" imgH="888840" progId="Equation.3">
              <p:embed/>
            </p:oleObj>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73351039"/>
              </p:ext>
            </p:extLst>
          </p:nvPr>
        </p:nvGraphicFramePr>
        <p:xfrm>
          <a:off x="1691680" y="4797152"/>
          <a:ext cx="4833306" cy="827088"/>
        </p:xfrm>
        <a:graphic>
          <a:graphicData uri="http://schemas.openxmlformats.org/presentationml/2006/ole">
            <p:oleObj spid="_x0000_s3179" name="Equation" r:id="rId4" imgW="5626080" imgH="888840" progId="Equation.3">
              <p:embed/>
            </p:oleObj>
          </a:graphicData>
        </a:graphic>
      </p:graphicFrame>
      <p:grpSp>
        <p:nvGrpSpPr>
          <p:cNvPr id="10" name="Group 15"/>
          <p:cNvGrpSpPr>
            <a:grpSpLocks/>
          </p:cNvGrpSpPr>
          <p:nvPr/>
        </p:nvGrpSpPr>
        <p:grpSpPr bwMode="auto">
          <a:xfrm>
            <a:off x="58328" y="6376987"/>
            <a:ext cx="750888" cy="481013"/>
            <a:chOff x="476" y="799"/>
            <a:chExt cx="2397" cy="1536"/>
          </a:xfrm>
        </p:grpSpPr>
        <p:grpSp>
          <p:nvGrpSpPr>
            <p:cNvPr id="11" name="Group 16"/>
            <p:cNvGrpSpPr>
              <a:grpSpLocks/>
            </p:cNvGrpSpPr>
            <p:nvPr/>
          </p:nvGrpSpPr>
          <p:grpSpPr bwMode="auto">
            <a:xfrm>
              <a:off x="476" y="816"/>
              <a:ext cx="2397" cy="1519"/>
              <a:chOff x="476" y="816"/>
              <a:chExt cx="2397" cy="1519"/>
            </a:xfrm>
          </p:grpSpPr>
          <p:sp>
            <p:nvSpPr>
              <p:cNvPr id="18"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9"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12" name="Group 19"/>
            <p:cNvGrpSpPr>
              <a:grpSpLocks/>
            </p:cNvGrpSpPr>
            <p:nvPr/>
          </p:nvGrpSpPr>
          <p:grpSpPr bwMode="auto">
            <a:xfrm>
              <a:off x="1778" y="799"/>
              <a:ext cx="1077" cy="821"/>
              <a:chOff x="9975" y="1583"/>
              <a:chExt cx="789" cy="548"/>
            </a:xfrm>
          </p:grpSpPr>
          <p:pic>
            <p:nvPicPr>
              <p:cNvPr id="13" name="Picture 20" descr="ruut100-m-v-tume"/>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14"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20"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3" name="Footer Placeholder 2"/>
          <p:cNvSpPr>
            <a:spLocks noGrp="1"/>
          </p:cNvSpPr>
          <p:nvPr>
            <p:ph type="ftr" sz="quarter" idx="11"/>
          </p:nvPr>
        </p:nvSpPr>
        <p:spPr/>
        <p:txBody>
          <a:bodyPr/>
          <a:lstStyle/>
          <a:p>
            <a:r>
              <a:rPr lang="et-EE" smtClean="0"/>
              <a:t>Prof. J.Engelbrecht</a:t>
            </a:r>
            <a:endParaRPr lang="et-EE"/>
          </a:p>
        </p:txBody>
      </p:sp>
      <p:sp>
        <p:nvSpPr>
          <p:cNvPr id="4" name="Slide Number Placeholder 3"/>
          <p:cNvSpPr>
            <a:spLocks noGrp="1"/>
          </p:cNvSpPr>
          <p:nvPr>
            <p:ph type="sldNum" sz="quarter" idx="12"/>
          </p:nvPr>
        </p:nvSpPr>
        <p:spPr/>
        <p:txBody>
          <a:bodyPr/>
          <a:lstStyle/>
          <a:p>
            <a:fld id="{85121FDB-EFFD-4161-87E0-CBA9D45701AD}" type="slidenum">
              <a:rPr lang="et-EE" smtClean="0"/>
              <a:pPr/>
              <a:t>21</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563794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82296" indent="0">
              <a:buNone/>
            </a:pPr>
            <a:r>
              <a:rPr lang="et-EE" dirty="0">
                <a:effectLst>
                  <a:outerShdw blurRad="38100" dist="38100" dir="2700000" algn="tl">
                    <a:srgbClr val="000000">
                      <a:alpha val="43137"/>
                    </a:srgbClr>
                  </a:outerShdw>
                </a:effectLst>
                <a:latin typeface="Cambria" pitchFamily="18" charset="0"/>
              </a:rPr>
              <a:t>Biological systems</a:t>
            </a:r>
            <a:endParaRPr lang="et-EE" dirty="0" smtClean="0">
              <a:effectLst>
                <a:outerShdw blurRad="38100" dist="38100" dir="2700000" algn="tl">
                  <a:srgbClr val="000000">
                    <a:alpha val="43137"/>
                  </a:srgbClr>
                </a:outerShdw>
              </a:effectLst>
              <a:latin typeface="Cambria" pitchFamily="18" charset="0"/>
            </a:endParaRPr>
          </a:p>
          <a:p>
            <a:pPr marL="82296" indent="0">
              <a:buNone/>
            </a:pPr>
            <a:endParaRPr lang="et-EE" sz="2400" dirty="0">
              <a:latin typeface="Cambria" pitchFamily="18" charset="0"/>
            </a:endParaRPr>
          </a:p>
          <a:p>
            <a:pPr marL="82296" indent="0">
              <a:lnSpc>
                <a:spcPct val="150000"/>
              </a:lnSpc>
              <a:buNone/>
            </a:pPr>
            <a:r>
              <a:rPr lang="et-EE" sz="2400" b="1" dirty="0" smtClean="0">
                <a:latin typeface="Cambria" pitchFamily="18" charset="0"/>
              </a:rPr>
              <a:t>Contraction of the heart muscle</a:t>
            </a:r>
          </a:p>
          <a:p>
            <a:pPr marL="82296" indent="0">
              <a:lnSpc>
                <a:spcPct val="150000"/>
              </a:lnSpc>
              <a:buNone/>
            </a:pPr>
            <a:r>
              <a:rPr lang="et-EE" sz="2400" b="1" dirty="0" smtClean="0">
                <a:latin typeface="Cambria" pitchFamily="18" charset="0"/>
              </a:rPr>
              <a:t>Huxley model</a:t>
            </a:r>
            <a:endParaRPr lang="et-EE" sz="2400" b="1" dirty="0">
              <a:latin typeface="Cambria" pitchFamily="18" charset="0"/>
            </a:endParaRPr>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22</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752488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8028384" cy="1143000"/>
          </a:xfrm>
        </p:spPr>
        <p:txBody>
          <a:bodyPr>
            <a:normAutofit fontScale="90000"/>
          </a:bodyPr>
          <a:lstStyle/>
          <a:p>
            <a:r>
              <a:rPr lang="et-EE" sz="3600" dirty="0">
                <a:solidFill>
                  <a:schemeClr val="tx2"/>
                </a:solidFill>
                <a:effectLst>
                  <a:outerShdw blurRad="38100" dist="38100" dir="2700000" algn="tl">
                    <a:srgbClr val="000000">
                      <a:alpha val="43137"/>
                    </a:srgbClr>
                  </a:outerShdw>
                </a:effectLst>
                <a:latin typeface="Cambria" pitchFamily="18" charset="0"/>
              </a:rPr>
              <a:t>Structural hierarchy of heart muscle</a:t>
            </a:r>
            <a:r>
              <a:rPr lang="et-EE" dirty="0">
                <a:solidFill>
                  <a:schemeClr val="tx2"/>
                </a:solidFill>
                <a:effectLst>
                  <a:outerShdw blurRad="38100" dist="38100" dir="2700000" algn="tl">
                    <a:srgbClr val="000000">
                      <a:alpha val="43137"/>
                    </a:srgbClr>
                  </a:outerShdw>
                </a:effectLst>
                <a:latin typeface="Cambria" pitchFamily="18" charset="0"/>
              </a:rPr>
              <a:t/>
            </a:r>
            <a:br>
              <a:rPr lang="et-EE" dirty="0">
                <a:solidFill>
                  <a:schemeClr val="tx2"/>
                </a:solidFill>
                <a:effectLst>
                  <a:outerShdw blurRad="38100" dist="38100" dir="2700000" algn="tl">
                    <a:srgbClr val="000000">
                      <a:alpha val="43137"/>
                    </a:srgbClr>
                  </a:outerShdw>
                </a:effectLst>
                <a:latin typeface="Cambria" pitchFamily="18" charset="0"/>
              </a:rPr>
            </a:br>
            <a:endParaRPr lang="et-E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99792" y="1071000"/>
            <a:ext cx="4716000" cy="4716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3" name="Footer Placeholder 2"/>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23</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29231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solidFill>
                  <a:schemeClr val="tx2"/>
                </a:solidFill>
                <a:effectLst>
                  <a:outerShdw blurRad="38100" dist="38100" dir="2700000" algn="tl">
                    <a:srgbClr val="000000">
                      <a:alpha val="43137"/>
                    </a:srgbClr>
                  </a:outerShdw>
                </a:effectLst>
                <a:latin typeface="Cambria" pitchFamily="18" charset="0"/>
              </a:rPr>
              <a:t/>
            </a:r>
            <a:br>
              <a:rPr lang="et-EE" dirty="0" smtClean="0">
                <a:solidFill>
                  <a:schemeClr val="tx2"/>
                </a:solidFill>
                <a:effectLst>
                  <a:outerShdw blurRad="38100" dist="38100" dir="2700000" algn="tl">
                    <a:srgbClr val="000000">
                      <a:alpha val="43137"/>
                    </a:srgbClr>
                  </a:outerShdw>
                </a:effectLst>
                <a:latin typeface="Cambria" pitchFamily="18" charset="0"/>
              </a:rPr>
            </a:br>
            <a:r>
              <a:rPr lang="et-EE" sz="3600" dirty="0" smtClean="0">
                <a:solidFill>
                  <a:schemeClr val="tx2"/>
                </a:solidFill>
                <a:effectLst>
                  <a:outerShdw blurRad="38100" dist="38100" dir="2700000" algn="tl">
                    <a:srgbClr val="000000">
                      <a:alpha val="43137"/>
                    </a:srgbClr>
                  </a:outerShdw>
                </a:effectLst>
                <a:latin typeface="Cambria" pitchFamily="18" charset="0"/>
              </a:rPr>
              <a:t>Sliding </a:t>
            </a:r>
            <a:r>
              <a:rPr lang="et-EE" sz="3600" dirty="0">
                <a:solidFill>
                  <a:schemeClr val="tx2"/>
                </a:solidFill>
                <a:effectLst>
                  <a:outerShdw blurRad="38100" dist="38100" dir="2700000" algn="tl">
                    <a:srgbClr val="000000">
                      <a:alpha val="43137"/>
                    </a:srgbClr>
                  </a:outerShdw>
                </a:effectLst>
                <a:latin typeface="Cambria" pitchFamily="18" charset="0"/>
              </a:rPr>
              <a:t>filaments</a:t>
            </a:r>
            <a:r>
              <a:rPr lang="et-EE" dirty="0">
                <a:solidFill>
                  <a:schemeClr val="tx2"/>
                </a:solidFill>
                <a:effectLst>
                  <a:outerShdw blurRad="38100" dist="38100" dir="2700000" algn="tl">
                    <a:srgbClr val="000000">
                      <a:alpha val="43137"/>
                    </a:srgbClr>
                  </a:outerShdw>
                </a:effectLst>
                <a:latin typeface="Cambria" pitchFamily="18" charset="0"/>
              </a:rPr>
              <a:t/>
            </a:r>
            <a:br>
              <a:rPr lang="et-EE" dirty="0">
                <a:solidFill>
                  <a:schemeClr val="tx2"/>
                </a:solidFill>
                <a:effectLst>
                  <a:outerShdw blurRad="38100" dist="38100" dir="2700000" algn="tl">
                    <a:srgbClr val="000000">
                      <a:alpha val="43137"/>
                    </a:srgbClr>
                  </a:outerShdw>
                </a:effectLst>
                <a:latin typeface="Cambria" pitchFamily="18" charset="0"/>
              </a:rPr>
            </a:br>
            <a:endParaRPr lang="et-E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39752" y="1664804"/>
            <a:ext cx="4464496" cy="352839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3" name="Footer Placeholder 2"/>
          <p:cNvSpPr>
            <a:spLocks noGrp="1"/>
          </p:cNvSpPr>
          <p:nvPr>
            <p:ph type="ftr" sz="quarter" idx="11"/>
          </p:nvPr>
        </p:nvSpPr>
        <p:spPr/>
        <p:txBody>
          <a:bodyPr/>
          <a:lstStyle/>
          <a:p>
            <a:r>
              <a:rPr lang="et-EE" smtClean="0"/>
              <a:t>Prof. J.Engelbrecht</a:t>
            </a:r>
            <a:endParaRPr lang="et-EE"/>
          </a:p>
        </p:txBody>
      </p:sp>
      <p:sp>
        <p:nvSpPr>
          <p:cNvPr id="15" name="Slide Number Placeholder 14"/>
          <p:cNvSpPr>
            <a:spLocks noGrp="1"/>
          </p:cNvSpPr>
          <p:nvPr>
            <p:ph type="sldNum" sz="quarter" idx="12"/>
          </p:nvPr>
        </p:nvSpPr>
        <p:spPr/>
        <p:txBody>
          <a:bodyPr/>
          <a:lstStyle/>
          <a:p>
            <a:fld id="{85121FDB-EFFD-4161-87E0-CBA9D45701AD}" type="slidenum">
              <a:rPr lang="et-EE" smtClean="0"/>
              <a:pPr/>
              <a:t>24</a:t>
            </a:fld>
            <a:endParaRPr lang="et-EE"/>
          </a:p>
        </p:txBody>
      </p:sp>
      <p:sp>
        <p:nvSpPr>
          <p:cNvPr id="16"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49265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
            </a:r>
            <a:br>
              <a:rPr lang="et-EE" dirty="0" smtClean="0"/>
            </a:br>
            <a:r>
              <a:rPr lang="et-EE" dirty="0"/>
              <a:t/>
            </a:r>
            <a:br>
              <a:rPr lang="et-EE" dirty="0"/>
            </a:br>
            <a:r>
              <a:rPr lang="et-EE" sz="3600" dirty="0" smtClean="0">
                <a:effectLst>
                  <a:outerShdw blurRad="38100" dist="38100" dir="2700000" algn="tl">
                    <a:srgbClr val="000000">
                      <a:alpha val="43137"/>
                    </a:srgbClr>
                  </a:outerShdw>
                </a:effectLst>
                <a:latin typeface="Cambria" pitchFamily="18" charset="0"/>
              </a:rPr>
              <a:t>Cross-bridge</a:t>
            </a:r>
            <a:r>
              <a:rPr lang="et-EE" dirty="0" smtClean="0"/>
              <a:t/>
            </a:r>
            <a:br>
              <a:rPr lang="et-EE" dirty="0" smtClean="0"/>
            </a:br>
            <a:r>
              <a:rPr lang="et-EE" dirty="0" smtClean="0"/>
              <a:t/>
            </a:r>
            <a:br>
              <a:rPr lang="et-EE" dirty="0" smtClean="0"/>
            </a:br>
            <a:endParaRPr lang="et-EE" dirty="0"/>
          </a:p>
        </p:txBody>
      </p:sp>
      <p:pic>
        <p:nvPicPr>
          <p:cNvPr id="5" name="XB.avi">
            <a:hlinkClick r:id="" action="ppaction://media"/>
          </p:cNvPr>
          <p:cNvPicPr/>
          <p:nvPr>
            <a:vide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3"/>
              </p:ext>
            </p:extLst>
          </p:nvPr>
        </p:nvPicPr>
        <p:blipFill>
          <a:blip r:embed="rId4"/>
          <a:stretch>
            <a:fillRect/>
          </a:stretch>
        </p:blipFill>
        <p:spPr>
          <a:xfrm>
            <a:off x="1475656" y="1572445"/>
            <a:ext cx="5305330" cy="2645716"/>
          </a:xfrm>
          <a:prstGeom prst="rect">
            <a:avLst/>
          </a:prstGeom>
        </p:spPr>
      </p:pic>
      <p:grpSp>
        <p:nvGrpSpPr>
          <p:cNvPr id="6" name="Group 15"/>
          <p:cNvGrpSpPr>
            <a:grpSpLocks/>
          </p:cNvGrpSpPr>
          <p:nvPr/>
        </p:nvGrpSpPr>
        <p:grpSpPr bwMode="auto">
          <a:xfrm>
            <a:off x="58328" y="6376987"/>
            <a:ext cx="750888" cy="481013"/>
            <a:chOff x="476" y="799"/>
            <a:chExt cx="2397" cy="1536"/>
          </a:xfrm>
        </p:grpSpPr>
        <p:grpSp>
          <p:nvGrpSpPr>
            <p:cNvPr id="7" name="Group 16"/>
            <p:cNvGrpSpPr>
              <a:grpSpLocks/>
            </p:cNvGrpSpPr>
            <p:nvPr/>
          </p:nvGrpSpPr>
          <p:grpSpPr bwMode="auto">
            <a:xfrm>
              <a:off x="476" y="816"/>
              <a:ext cx="2397" cy="1519"/>
              <a:chOff x="476" y="816"/>
              <a:chExt cx="2397" cy="1519"/>
            </a:xfrm>
          </p:grpSpPr>
          <p:sp>
            <p:nvSpPr>
              <p:cNvPr id="14"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5"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8" name="Group 19"/>
            <p:cNvGrpSpPr>
              <a:grpSpLocks/>
            </p:cNvGrpSpPr>
            <p:nvPr/>
          </p:nvGrpSpPr>
          <p:grpSpPr bwMode="auto">
            <a:xfrm>
              <a:off x="1778" y="799"/>
              <a:ext cx="1077" cy="821"/>
              <a:chOff x="9975" y="1583"/>
              <a:chExt cx="789" cy="548"/>
            </a:xfrm>
          </p:grpSpPr>
          <p:pic>
            <p:nvPicPr>
              <p:cNvPr id="9" name="Picture 20" descr="ruut100-m-v-tume"/>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10"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6"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3" name="Footer Placeholder 2"/>
          <p:cNvSpPr>
            <a:spLocks noGrp="1"/>
          </p:cNvSpPr>
          <p:nvPr>
            <p:ph type="ftr" sz="quarter" idx="11"/>
          </p:nvPr>
        </p:nvSpPr>
        <p:spPr/>
        <p:txBody>
          <a:bodyPr/>
          <a:lstStyle/>
          <a:p>
            <a:r>
              <a:rPr lang="et-EE" smtClean="0"/>
              <a:t>Prof. J.Engelbrecht</a:t>
            </a:r>
            <a:endParaRPr lang="et-EE"/>
          </a:p>
        </p:txBody>
      </p:sp>
      <p:sp>
        <p:nvSpPr>
          <p:cNvPr id="4" name="Slide Number Placeholder 3"/>
          <p:cNvSpPr>
            <a:spLocks noGrp="1"/>
          </p:cNvSpPr>
          <p:nvPr>
            <p:ph type="sldNum" sz="quarter" idx="12"/>
          </p:nvPr>
        </p:nvSpPr>
        <p:spPr/>
        <p:txBody>
          <a:bodyPr/>
          <a:lstStyle/>
          <a:p>
            <a:fld id="{85121FDB-EFFD-4161-87E0-CBA9D45701AD}" type="slidenum">
              <a:rPr lang="et-EE" smtClean="0"/>
              <a:pPr/>
              <a:t>25</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959781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dirty="0" smtClean="0">
                <a:latin typeface="Cambria" pitchFamily="18" charset="0"/>
              </a:rPr>
              <a:t>Kinetics</a:t>
            </a:r>
            <a:endParaRPr lang="et-EE" sz="3200" dirty="0">
              <a:latin typeface="Cambria"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16899" y="1340768"/>
            <a:ext cx="6737350" cy="4660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26</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498662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sz="4400" b="1" dirty="0" smtClean="0">
                <a:solidFill>
                  <a:srgbClr val="000099"/>
                </a:solidFill>
                <a:latin typeface="Tahoma" pitchFamily="34" charset="0"/>
              </a:rPr>
              <a:t/>
            </a:r>
            <a:br>
              <a:rPr lang="et-EE" sz="4400" b="1" dirty="0" smtClean="0">
                <a:solidFill>
                  <a:srgbClr val="000099"/>
                </a:solidFill>
                <a:latin typeface="Tahoma" pitchFamily="34" charset="0"/>
              </a:rPr>
            </a:br>
            <a:r>
              <a:rPr lang="et-EE" sz="3600" dirty="0" smtClean="0">
                <a:solidFill>
                  <a:schemeClr val="tx2"/>
                </a:solidFill>
                <a:latin typeface="Cambria" pitchFamily="18" charset="0"/>
              </a:rPr>
              <a:t>Active </a:t>
            </a:r>
            <a:r>
              <a:rPr lang="et-EE" sz="3600" dirty="0">
                <a:solidFill>
                  <a:schemeClr val="tx2"/>
                </a:solidFill>
                <a:latin typeface="Cambria" pitchFamily="18" charset="0"/>
              </a:rPr>
              <a:t>stress</a:t>
            </a:r>
            <a:r>
              <a:rPr lang="en-GB" sz="4400" b="1" dirty="0">
                <a:solidFill>
                  <a:srgbClr val="000099"/>
                </a:solidFill>
                <a:latin typeface="Tahoma" pitchFamily="34" charset="0"/>
              </a:rPr>
              <a:t/>
            </a:r>
            <a:br>
              <a:rPr lang="en-GB" sz="4400" b="1" dirty="0">
                <a:solidFill>
                  <a:srgbClr val="000099"/>
                </a:solidFill>
                <a:latin typeface="Tahoma" pitchFamily="34" charset="0"/>
              </a:rPr>
            </a:br>
            <a:endParaRPr lang="et-EE" dirty="0"/>
          </a:p>
        </p:txBody>
      </p: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6" name="TextBox 5"/>
              <p:cNvSpPr txBox="1"/>
              <p:nvPr/>
            </p:nvSpPr>
            <p:spPr>
              <a:xfrm>
                <a:off x="1692529" y="1628800"/>
                <a:ext cx="7127943" cy="541815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t-EE" sz="2400" i="1" smtClean="0">
                              <a:latin typeface="Cambria Math"/>
                              <a:ea typeface="Cambria Math" pitchFamily="18" charset="0"/>
                            </a:rPr>
                          </m:ctrlPr>
                        </m:sSubPr>
                        <m:e>
                          <m:r>
                            <a:rPr lang="et-EE" sz="2400" b="1" i="0">
                              <a:latin typeface="Cambria Math" pitchFamily="18" charset="0"/>
                              <a:ea typeface="Cambria Math" pitchFamily="18" charset="0"/>
                            </a:rPr>
                            <m:t>𝛔</m:t>
                          </m:r>
                        </m:e>
                        <m:sub>
                          <m:r>
                            <m:rPr>
                              <m:sty m:val="p"/>
                            </m:rPr>
                            <a:rPr lang="et-EE" sz="2400" i="0">
                              <a:latin typeface="Cambria Math" pitchFamily="18" charset="0"/>
                              <a:ea typeface="Cambria Math" pitchFamily="18" charset="0"/>
                            </a:rPr>
                            <m:t>a</m:t>
                          </m:r>
                        </m:sub>
                      </m:sSub>
                      <m:r>
                        <a:rPr lang="et-EE" sz="2400" i="0">
                          <a:latin typeface="Cambria Math" pitchFamily="18" charset="0"/>
                          <a:ea typeface="Cambria Math" pitchFamily="18" charset="0"/>
                        </a:rPr>
                        <m:t>= </m:t>
                      </m:r>
                      <m:sSub>
                        <m:sSubPr>
                          <m:ctrlPr>
                            <a:rPr lang="et-EE" sz="2400" i="1">
                              <a:latin typeface="Cambria Math"/>
                              <a:ea typeface="Cambria Math" pitchFamily="18" charset="0"/>
                            </a:rPr>
                          </m:ctrlPr>
                        </m:sSubPr>
                        <m:e>
                          <m:r>
                            <m:rPr>
                              <m:sty m:val="p"/>
                            </m:rPr>
                            <a:rPr lang="et-EE" sz="2400" i="0">
                              <a:latin typeface="Cambria Math" pitchFamily="18" charset="0"/>
                              <a:ea typeface="Cambria Math" pitchFamily="18" charset="0"/>
                            </a:rPr>
                            <m:t>σ</m:t>
                          </m:r>
                        </m:e>
                        <m:sub>
                          <m:r>
                            <m:rPr>
                              <m:sty m:val="p"/>
                            </m:rPr>
                            <a:rPr lang="et-EE" sz="2400" i="0">
                              <a:latin typeface="Cambria Math" pitchFamily="18" charset="0"/>
                              <a:ea typeface="Cambria Math" pitchFamily="18" charset="0"/>
                            </a:rPr>
                            <m:t>a</m:t>
                          </m:r>
                          <m:r>
                            <a:rPr lang="et-EE" sz="2400" i="0">
                              <a:latin typeface="Cambria Math" pitchFamily="18" charset="0"/>
                              <a:ea typeface="Cambria Math" pitchFamily="18" charset="0"/>
                            </a:rPr>
                            <m:t> </m:t>
                          </m:r>
                        </m:sub>
                      </m:sSub>
                      <m:sSub>
                        <m:sSubPr>
                          <m:ctrlPr>
                            <a:rPr lang="et-EE" sz="2400" i="1">
                              <a:latin typeface="Cambria Math"/>
                              <a:ea typeface="Cambria Math" pitchFamily="18" charset="0"/>
                            </a:rPr>
                          </m:ctrlPr>
                        </m:sSubPr>
                        <m:e>
                          <m:r>
                            <a:rPr lang="et-EE" sz="2400" b="1" i="0">
                              <a:latin typeface="Cambria Math" pitchFamily="18" charset="0"/>
                              <a:ea typeface="Cambria Math" pitchFamily="18" charset="0"/>
                            </a:rPr>
                            <m:t>𝐞</m:t>
                          </m:r>
                        </m:e>
                        <m:sub>
                          <m:r>
                            <a:rPr lang="et-EE" sz="2400" i="0">
                              <a:latin typeface="Cambria Math" pitchFamily="18" charset="0"/>
                              <a:ea typeface="Cambria Math" pitchFamily="18" charset="0"/>
                            </a:rPr>
                            <m:t>1</m:t>
                          </m:r>
                        </m:sub>
                      </m:sSub>
                      <m:sSub>
                        <m:sSubPr>
                          <m:ctrlPr>
                            <a:rPr lang="et-EE" sz="2400" i="1">
                              <a:latin typeface="Cambria Math"/>
                              <a:ea typeface="Cambria Math" pitchFamily="18" charset="0"/>
                            </a:rPr>
                          </m:ctrlPr>
                        </m:sSubPr>
                        <m:e>
                          <m:r>
                            <a:rPr lang="et-EE" sz="2400" b="1" i="0">
                              <a:latin typeface="Cambria Math" pitchFamily="18" charset="0"/>
                              <a:ea typeface="Cambria Math" pitchFamily="18" charset="0"/>
                            </a:rPr>
                            <m:t>𝐞</m:t>
                          </m:r>
                        </m:e>
                        <m:sub>
                          <m:r>
                            <a:rPr lang="et-EE" sz="2400" i="0">
                              <a:latin typeface="Cambria Math" pitchFamily="18" charset="0"/>
                              <a:ea typeface="Cambria Math" pitchFamily="18" charset="0"/>
                            </a:rPr>
                            <m:t>1</m:t>
                          </m:r>
                        </m:sub>
                      </m:sSub>
                    </m:oMath>
                  </m:oMathPara>
                </a14:m>
                <a:endParaRPr lang="et-EE" sz="2400" dirty="0" smtClean="0">
                  <a:latin typeface="Cambria Math" pitchFamily="18" charset="0"/>
                  <a:ea typeface="Cambria Math" pitchFamily="18" charset="0"/>
                </a:endParaRPr>
              </a:p>
              <a:p>
                <a:endParaRPr lang="et-EE" sz="2400" dirty="0">
                  <a:latin typeface="Cambria Math" pitchFamily="18" charset="0"/>
                  <a:ea typeface="Cambria Math" pitchFamily="18" charset="0"/>
                </a:endParaRPr>
              </a:p>
              <a:p>
                <a:pPr/>
                <a14:m>
                  <m:oMathPara xmlns:m="http://schemas.openxmlformats.org/officeDocument/2006/math">
                    <m:oMathParaPr>
                      <m:jc m:val="left"/>
                    </m:oMathParaPr>
                    <m:oMath xmlns:m="http://schemas.openxmlformats.org/officeDocument/2006/math">
                      <m:sSub>
                        <m:sSubPr>
                          <m:ctrlPr>
                            <a:rPr lang="et-EE" sz="2400" i="1">
                              <a:latin typeface="Cambria Math"/>
                              <a:ea typeface="Cambria Math" pitchFamily="18" charset="0"/>
                            </a:rPr>
                          </m:ctrlPr>
                        </m:sSubPr>
                        <m:e>
                          <m:r>
                            <m:rPr>
                              <m:sty m:val="p"/>
                            </m:rPr>
                            <a:rPr lang="et-EE" sz="2400" i="0">
                              <a:latin typeface="Cambria Math" pitchFamily="18" charset="0"/>
                              <a:ea typeface="Cambria Math" pitchFamily="18" charset="0"/>
                            </a:rPr>
                            <m:t>σ</m:t>
                          </m:r>
                        </m:e>
                        <m:sub>
                          <m:r>
                            <m:rPr>
                              <m:sty m:val="p"/>
                            </m:rPr>
                            <a:rPr lang="et-EE" sz="2400" i="0">
                              <a:latin typeface="Cambria Math" pitchFamily="18" charset="0"/>
                              <a:ea typeface="Cambria Math" pitchFamily="18" charset="0"/>
                            </a:rPr>
                            <m:t>a</m:t>
                          </m:r>
                        </m:sub>
                      </m:sSub>
                      <m:r>
                        <a:rPr lang="et-EE" sz="2400" i="0">
                          <a:latin typeface="Cambria Math" pitchFamily="18" charset="0"/>
                          <a:ea typeface="Cambria Math" pitchFamily="18" charset="0"/>
                        </a:rPr>
                        <m:t>= </m:t>
                      </m:r>
                      <m:f>
                        <m:fPr>
                          <m:ctrlPr>
                            <a:rPr lang="et-EE" sz="2400" i="1">
                              <a:latin typeface="Cambria Math"/>
                              <a:ea typeface="Cambria Math" pitchFamily="18" charset="0"/>
                            </a:rPr>
                          </m:ctrlPr>
                        </m:fPr>
                        <m:num>
                          <m:r>
                            <m:rPr>
                              <m:sty m:val="p"/>
                            </m:rPr>
                            <a:rPr lang="et-EE" sz="2400" i="0">
                              <a:latin typeface="Cambria Math" pitchFamily="18" charset="0"/>
                              <a:ea typeface="Cambria Math" pitchFamily="18" charset="0"/>
                            </a:rPr>
                            <m:t>m</m:t>
                          </m:r>
                          <m:sSub>
                            <m:sSubPr>
                              <m:ctrlPr>
                                <a:rPr lang="et-EE" sz="2400" i="1">
                                  <a:latin typeface="Cambria Math"/>
                                  <a:ea typeface="Cambria Math" pitchFamily="18" charset="0"/>
                                </a:rPr>
                              </m:ctrlPr>
                            </m:sSubPr>
                            <m:e>
                              <m:r>
                                <m:rPr>
                                  <m:sty m:val="p"/>
                                </m:rPr>
                                <a:rPr lang="et-EE" sz="2400" i="0">
                                  <a:latin typeface="Cambria Math" pitchFamily="18" charset="0"/>
                                  <a:ea typeface="Cambria Math" pitchFamily="18" charset="0"/>
                                </a:rPr>
                                <m:t>l</m:t>
                              </m:r>
                            </m:e>
                            <m:sub>
                              <m:r>
                                <m:rPr>
                                  <m:sty m:val="p"/>
                                </m:rPr>
                                <a:rPr lang="et-EE" sz="2400" i="0">
                                  <a:latin typeface="Cambria Math" pitchFamily="18" charset="0"/>
                                  <a:ea typeface="Cambria Math" pitchFamily="18" charset="0"/>
                                </a:rPr>
                                <m:t>S</m:t>
                              </m:r>
                            </m:sub>
                          </m:sSub>
                          <m:r>
                            <m:rPr>
                              <m:sty m:val="p"/>
                            </m:rPr>
                            <a:rPr lang="et-EE" sz="2400" i="0">
                              <a:latin typeface="Cambria Math" pitchFamily="18" charset="0"/>
                              <a:ea typeface="Cambria Math" pitchFamily="18" charset="0"/>
                            </a:rPr>
                            <m:t>K</m:t>
                          </m:r>
                        </m:num>
                        <m:den>
                          <m:r>
                            <a:rPr lang="et-EE" sz="2400" i="0">
                              <a:latin typeface="Cambria Math" pitchFamily="18" charset="0"/>
                              <a:ea typeface="Cambria Math" pitchFamily="18" charset="0"/>
                            </a:rPr>
                            <m:t>2</m:t>
                          </m:r>
                          <m:r>
                            <m:rPr>
                              <m:sty m:val="p"/>
                            </m:rPr>
                            <a:rPr lang="et-EE" sz="2400" i="0">
                              <a:latin typeface="Cambria Math" pitchFamily="18" charset="0"/>
                              <a:ea typeface="Cambria Math" pitchFamily="18" charset="0"/>
                            </a:rPr>
                            <m:t>d</m:t>
                          </m:r>
                        </m:den>
                      </m:f>
                      <m:d>
                        <m:dPr>
                          <m:ctrlPr>
                            <a:rPr lang="et-EE" sz="2400" i="1">
                              <a:latin typeface="Cambria Math"/>
                              <a:ea typeface="Cambria Math" pitchFamily="18" charset="0"/>
                            </a:rPr>
                          </m:ctrlPr>
                        </m:dPr>
                        <m:e>
                          <m:nary>
                            <m:naryPr>
                              <m:limLoc m:val="undOvr"/>
                              <m:ctrlPr>
                                <a:rPr lang="et-EE" sz="2400" i="1">
                                  <a:latin typeface="Cambria Math"/>
                                  <a:ea typeface="Cambria Math" pitchFamily="18" charset="0"/>
                                </a:rPr>
                              </m:ctrlPr>
                            </m:naryPr>
                            <m:sub>
                              <m:r>
                                <a:rPr lang="et-EE" sz="2400" i="0">
                                  <a:latin typeface="Cambria Math" pitchFamily="18" charset="0"/>
                                  <a:ea typeface="Cambria Math" pitchFamily="18" charset="0"/>
                                </a:rPr>
                                <m:t>−</m:t>
                              </m:r>
                              <m:f>
                                <m:fPr>
                                  <m:type m:val="lin"/>
                                  <m:ctrlPr>
                                    <a:rPr lang="et-EE" sz="2400" i="1">
                                      <a:latin typeface="Cambria Math"/>
                                      <a:ea typeface="Cambria Math" pitchFamily="18" charset="0"/>
                                    </a:rPr>
                                  </m:ctrlPr>
                                </m:fPr>
                                <m:num>
                                  <m:r>
                                    <m:rPr>
                                      <m:sty m:val="p"/>
                                    </m:rPr>
                                    <a:rPr lang="et-EE" sz="2400" i="0">
                                      <a:latin typeface="Cambria Math" pitchFamily="18" charset="0"/>
                                      <a:ea typeface="Cambria Math" pitchFamily="18" charset="0"/>
                                    </a:rPr>
                                    <m:t>d</m:t>
                                  </m:r>
                                </m:num>
                                <m:den>
                                  <m:r>
                                    <a:rPr lang="et-EE" sz="2400" i="0">
                                      <a:latin typeface="Cambria Math" pitchFamily="18" charset="0"/>
                                      <a:ea typeface="Cambria Math" pitchFamily="18" charset="0"/>
                                    </a:rPr>
                                    <m:t>2</m:t>
                                  </m:r>
                                </m:den>
                              </m:f>
                            </m:sub>
                            <m:sup>
                              <m:f>
                                <m:fPr>
                                  <m:type m:val="lin"/>
                                  <m:ctrlPr>
                                    <a:rPr lang="et-EE" sz="2400" i="1">
                                      <a:latin typeface="Cambria Math"/>
                                      <a:ea typeface="Cambria Math" pitchFamily="18" charset="0"/>
                                    </a:rPr>
                                  </m:ctrlPr>
                                </m:fPr>
                                <m:num>
                                  <m:r>
                                    <m:rPr>
                                      <m:sty m:val="p"/>
                                    </m:rPr>
                                    <a:rPr lang="et-EE" sz="2400" i="0">
                                      <a:latin typeface="Cambria Math" pitchFamily="18" charset="0"/>
                                      <a:ea typeface="Cambria Math" pitchFamily="18" charset="0"/>
                                    </a:rPr>
                                    <m:t>d</m:t>
                                  </m:r>
                                </m:num>
                                <m:den>
                                  <m:r>
                                    <a:rPr lang="et-EE" sz="2400" i="0">
                                      <a:latin typeface="Cambria Math" pitchFamily="18" charset="0"/>
                                      <a:ea typeface="Cambria Math" pitchFamily="18" charset="0"/>
                                    </a:rPr>
                                    <m:t>2</m:t>
                                  </m:r>
                                </m:den>
                              </m:f>
                            </m:sup>
                            <m:e>
                              <m:sSub>
                                <m:sSubPr>
                                  <m:ctrlPr>
                                    <a:rPr lang="et-EE" sz="2400" i="1">
                                      <a:latin typeface="Cambria Math"/>
                                      <a:ea typeface="Cambria Math" pitchFamily="18" charset="0"/>
                                    </a:rPr>
                                  </m:ctrlPr>
                                </m:sSubPr>
                                <m:e>
                                  <m:r>
                                    <m:rPr>
                                      <m:sty m:val="p"/>
                                    </m:rPr>
                                    <a:rPr lang="et-EE" sz="2400" i="0">
                                      <a:latin typeface="Cambria Math" pitchFamily="18" charset="0"/>
                                      <a:ea typeface="Cambria Math" pitchFamily="18" charset="0"/>
                                    </a:rPr>
                                    <m:t>n</m:t>
                                  </m:r>
                                </m:e>
                                <m:sub>
                                  <m:r>
                                    <m:rPr>
                                      <m:sty m:val="p"/>
                                    </m:rPr>
                                    <a:rPr lang="et-EE" sz="2400" i="0">
                                      <a:latin typeface="Cambria Math" pitchFamily="18" charset="0"/>
                                      <a:ea typeface="Cambria Math" pitchFamily="18" charset="0"/>
                                    </a:rPr>
                                    <m:t>A</m:t>
                                  </m:r>
                                </m:sub>
                              </m:sSub>
                              <m:d>
                                <m:dPr>
                                  <m:ctrlPr>
                                    <a:rPr lang="et-EE" sz="2400" i="1">
                                      <a:latin typeface="Cambria Math"/>
                                      <a:ea typeface="Cambria Math" pitchFamily="18" charset="0"/>
                                    </a:rPr>
                                  </m:ctrlPr>
                                </m:dPr>
                                <m:e>
                                  <m:r>
                                    <m:rPr>
                                      <m:sty m:val="p"/>
                                    </m:rPr>
                                    <a:rPr lang="et-EE" sz="2400" i="0">
                                      <a:latin typeface="Cambria Math" pitchFamily="18" charset="0"/>
                                      <a:ea typeface="Cambria Math" pitchFamily="18" charset="0"/>
                                    </a:rPr>
                                    <m:t>z</m:t>
                                  </m:r>
                                </m:e>
                              </m:d>
                            </m:e>
                          </m:nary>
                          <m:r>
                            <m:rPr>
                              <m:sty m:val="p"/>
                            </m:rPr>
                            <a:rPr lang="et-EE" sz="2400" i="0">
                              <a:latin typeface="Cambria Math" pitchFamily="18" charset="0"/>
                              <a:ea typeface="Cambria Math" pitchFamily="18" charset="0"/>
                            </a:rPr>
                            <m:t>dz</m:t>
                          </m:r>
                          <m:r>
                            <a:rPr lang="et-EE" sz="2400" b="0" i="0" smtClean="0">
                              <a:latin typeface="Cambria Math" pitchFamily="18" charset="0"/>
                              <a:ea typeface="Cambria Math" pitchFamily="18" charset="0"/>
                            </a:rPr>
                            <m:t>  </m:t>
                          </m:r>
                          <m:r>
                            <a:rPr lang="et-EE" sz="2400" i="0">
                              <a:latin typeface="Cambria Math" pitchFamily="18" charset="0"/>
                              <a:ea typeface="Cambria Math" pitchFamily="18" charset="0"/>
                            </a:rPr>
                            <m:t>+ </m:t>
                          </m:r>
                          <m:nary>
                            <m:naryPr>
                              <m:limLoc m:val="undOvr"/>
                              <m:ctrlPr>
                                <a:rPr lang="et-EE" sz="2400" i="1">
                                  <a:latin typeface="Cambria Math"/>
                                  <a:ea typeface="Cambria Math" pitchFamily="18" charset="0"/>
                                </a:rPr>
                              </m:ctrlPr>
                            </m:naryPr>
                            <m:sub>
                              <m:r>
                                <a:rPr lang="et-EE" sz="2400" i="0">
                                  <a:latin typeface="Cambria Math" pitchFamily="18" charset="0"/>
                                  <a:ea typeface="Cambria Math" pitchFamily="18" charset="0"/>
                                </a:rPr>
                                <m:t>−</m:t>
                              </m:r>
                              <m:f>
                                <m:fPr>
                                  <m:type m:val="lin"/>
                                  <m:ctrlPr>
                                    <a:rPr lang="et-EE" sz="2400" i="1">
                                      <a:latin typeface="Cambria Math"/>
                                      <a:ea typeface="Cambria Math" pitchFamily="18" charset="0"/>
                                    </a:rPr>
                                  </m:ctrlPr>
                                </m:fPr>
                                <m:num>
                                  <m:r>
                                    <m:rPr>
                                      <m:sty m:val="p"/>
                                    </m:rPr>
                                    <a:rPr lang="et-EE" sz="2400" i="0">
                                      <a:latin typeface="Cambria Math" pitchFamily="18" charset="0"/>
                                      <a:ea typeface="Cambria Math" pitchFamily="18" charset="0"/>
                                    </a:rPr>
                                    <m:t>d</m:t>
                                  </m:r>
                                </m:num>
                                <m:den>
                                  <m:r>
                                    <a:rPr lang="et-EE" sz="2400" i="0">
                                      <a:latin typeface="Cambria Math" pitchFamily="18" charset="0"/>
                                      <a:ea typeface="Cambria Math" pitchFamily="18" charset="0"/>
                                    </a:rPr>
                                    <m:t>2</m:t>
                                  </m:r>
                                </m:den>
                              </m:f>
                            </m:sub>
                            <m:sup>
                              <m:f>
                                <m:fPr>
                                  <m:type m:val="lin"/>
                                  <m:ctrlPr>
                                    <a:rPr lang="et-EE" sz="2400" i="1">
                                      <a:latin typeface="Cambria Math"/>
                                      <a:ea typeface="Cambria Math" pitchFamily="18" charset="0"/>
                                    </a:rPr>
                                  </m:ctrlPr>
                                </m:fPr>
                                <m:num>
                                  <m:r>
                                    <m:rPr>
                                      <m:sty m:val="p"/>
                                    </m:rPr>
                                    <a:rPr lang="et-EE" sz="2400" i="0">
                                      <a:latin typeface="Cambria Math" pitchFamily="18" charset="0"/>
                                      <a:ea typeface="Cambria Math" pitchFamily="18" charset="0"/>
                                    </a:rPr>
                                    <m:t>d</m:t>
                                  </m:r>
                                </m:num>
                                <m:den>
                                  <m:r>
                                    <a:rPr lang="et-EE" sz="2400" i="0">
                                      <a:latin typeface="Cambria Math" pitchFamily="18" charset="0"/>
                                      <a:ea typeface="Cambria Math" pitchFamily="18" charset="0"/>
                                    </a:rPr>
                                    <m:t>2</m:t>
                                  </m:r>
                                </m:den>
                              </m:f>
                            </m:sup>
                            <m:e>
                              <m:sSub>
                                <m:sSubPr>
                                  <m:ctrlPr>
                                    <a:rPr lang="et-EE" sz="2400" i="1">
                                      <a:latin typeface="Cambria Math"/>
                                      <a:ea typeface="Cambria Math" pitchFamily="18" charset="0"/>
                                    </a:rPr>
                                  </m:ctrlPr>
                                </m:sSubPr>
                                <m:e>
                                  <m:r>
                                    <m:rPr>
                                      <m:sty m:val="p"/>
                                    </m:rPr>
                                    <a:rPr lang="et-EE" sz="2400" i="0">
                                      <a:latin typeface="Cambria Math" pitchFamily="18" charset="0"/>
                                      <a:ea typeface="Cambria Math" pitchFamily="18" charset="0"/>
                                    </a:rPr>
                                    <m:t>n</m:t>
                                  </m:r>
                                </m:e>
                                <m:sub>
                                  <m:r>
                                    <m:rPr>
                                      <m:sty m:val="p"/>
                                    </m:rPr>
                                    <a:rPr lang="et-EE" sz="2400" i="0">
                                      <a:latin typeface="Cambria Math" pitchFamily="18" charset="0"/>
                                      <a:ea typeface="Cambria Math" pitchFamily="18" charset="0"/>
                                    </a:rPr>
                                    <m:t>B</m:t>
                                  </m:r>
                                </m:sub>
                              </m:sSub>
                              <m:d>
                                <m:dPr>
                                  <m:ctrlPr>
                                    <a:rPr lang="et-EE" sz="2400" i="1">
                                      <a:latin typeface="Cambria Math"/>
                                      <a:ea typeface="Cambria Math" pitchFamily="18" charset="0"/>
                                    </a:rPr>
                                  </m:ctrlPr>
                                </m:dPr>
                                <m:e>
                                  <m:r>
                                    <m:rPr>
                                      <m:sty m:val="p"/>
                                    </m:rPr>
                                    <a:rPr lang="et-EE" sz="2400" i="0">
                                      <a:latin typeface="Cambria Math" pitchFamily="18" charset="0"/>
                                      <a:ea typeface="Cambria Math" pitchFamily="18" charset="0"/>
                                    </a:rPr>
                                    <m:t>z</m:t>
                                  </m:r>
                                </m:e>
                              </m:d>
                            </m:e>
                          </m:nary>
                          <m:r>
                            <m:rPr>
                              <m:sty m:val="p"/>
                            </m:rPr>
                            <a:rPr lang="et-EE" sz="2400" i="0">
                              <a:latin typeface="Cambria Math" pitchFamily="18" charset="0"/>
                              <a:ea typeface="Cambria Math" pitchFamily="18" charset="0"/>
                            </a:rPr>
                            <m:t>dz</m:t>
                          </m:r>
                        </m:e>
                      </m:d>
                    </m:oMath>
                  </m:oMathPara>
                </a14:m>
                <a:endParaRPr lang="et-EE" sz="2400" dirty="0" smtClean="0">
                  <a:latin typeface="Cambria Math" pitchFamily="18" charset="0"/>
                  <a:ea typeface="Cambria Math" pitchFamily="18" charset="0"/>
                </a:endParaRPr>
              </a:p>
              <a:p>
                <a:endParaRPr lang="et-EE" sz="2000" dirty="0" smtClean="0">
                  <a:latin typeface="Cambria Math" pitchFamily="18" charset="0"/>
                  <a:ea typeface="Cambria Math" pitchFamily="18" charset="0"/>
                </a:endParaRPr>
              </a:p>
              <a:p>
                <a:pPr>
                  <a:lnSpc>
                    <a:spcPct val="150000"/>
                  </a:lnSpc>
                </a:pPr>
                <a:endParaRPr lang="et-EE" sz="2000" dirty="0" smtClean="0">
                  <a:latin typeface="Cambria Math" pitchFamily="18" charset="0"/>
                  <a:ea typeface="Cambria Math" pitchFamily="18" charset="0"/>
                </a:endParaRPr>
              </a:p>
              <a:p>
                <a:r>
                  <a:rPr lang="et-EE" sz="2400" dirty="0" smtClean="0">
                    <a:latin typeface="Cambria Math" pitchFamily="18" charset="0"/>
                    <a:ea typeface="Cambria Math" pitchFamily="18" charset="0"/>
                    <a:cs typeface="Times New Roman" pitchFamily="18" charset="0"/>
                  </a:rPr>
                  <a:t>m</a:t>
                </a:r>
                <a:r>
                  <a:rPr lang="et-EE" sz="2400" dirty="0" smtClean="0">
                    <a:latin typeface="Cambria Math" pitchFamily="18" charset="0"/>
                    <a:ea typeface="Cambria Math" pitchFamily="18" charset="0"/>
                  </a:rPr>
                  <a:t> </a:t>
                </a:r>
                <a14:m>
                  <m:oMath xmlns:m="http://schemas.openxmlformats.org/officeDocument/2006/math">
                    <m:r>
                      <a:rPr lang="en-GB" sz="2400" i="1" dirty="0">
                        <a:solidFill>
                          <a:srgbClr val="000000"/>
                        </a:solidFill>
                        <a:latin typeface="Cambria Math" pitchFamily="18" charset="0"/>
                        <a:ea typeface="Cambria Math" pitchFamily="18" charset="0"/>
                      </a:rPr>
                      <m:t>–</m:t>
                    </m:r>
                  </m:oMath>
                </a14:m>
                <a:r>
                  <a:rPr lang="et-EE" sz="2400" dirty="0" smtClean="0">
                    <a:solidFill>
                      <a:srgbClr val="000000"/>
                    </a:solidFill>
                    <a:latin typeface="Cambria Math" pitchFamily="18" charset="0"/>
                    <a:ea typeface="Cambria Math" pitchFamily="18" charset="0"/>
                  </a:rPr>
                  <a:t> </a:t>
                </a:r>
                <a:r>
                  <a:rPr lang="et-EE" sz="2400" dirty="0" smtClean="0">
                    <a:latin typeface="Cambria Math" pitchFamily="18" charset="0"/>
                    <a:ea typeface="Cambria Math" pitchFamily="18" charset="0"/>
                  </a:rPr>
                  <a:t> </a:t>
                </a:r>
                <a:r>
                  <a:rPr lang="et-EE" sz="2400" dirty="0" smtClean="0">
                    <a:latin typeface="Cambria Math" pitchFamily="18" charset="0"/>
                    <a:ea typeface="Cambria Math" pitchFamily="18" charset="0"/>
                    <a:cs typeface="Times New Roman" pitchFamily="18" charset="0"/>
                  </a:rPr>
                  <a:t>number of  cross-bridges per unit volume; </a:t>
                </a:r>
              </a:p>
              <a:p>
                <a14:m>
                  <m:oMath xmlns:m="http://schemas.openxmlformats.org/officeDocument/2006/math">
                    <m:sSub>
                      <m:sSubPr>
                        <m:ctrlPr>
                          <a:rPr lang="et-EE" sz="2400" i="1" smtClean="0">
                            <a:latin typeface="Cambria Math"/>
                            <a:ea typeface="Cambria Math" pitchFamily="18" charset="0"/>
                          </a:rPr>
                        </m:ctrlPr>
                      </m:sSubPr>
                      <m:e>
                        <m:r>
                          <m:rPr>
                            <m:sty m:val="p"/>
                          </m:rPr>
                          <a:rPr lang="et-EE" sz="2400" b="0" i="0" smtClean="0">
                            <a:latin typeface="Cambria Math" pitchFamily="18" charset="0"/>
                            <a:ea typeface="Cambria Math" pitchFamily="18" charset="0"/>
                          </a:rPr>
                          <m:t>l</m:t>
                        </m:r>
                      </m:e>
                      <m:sub>
                        <m:r>
                          <m:rPr>
                            <m:sty m:val="p"/>
                          </m:rPr>
                          <a:rPr lang="et-EE" sz="2400" b="0" i="0" smtClean="0">
                            <a:latin typeface="Cambria Math" pitchFamily="18" charset="0"/>
                            <a:ea typeface="Cambria Math" pitchFamily="18" charset="0"/>
                          </a:rPr>
                          <m:t>S</m:t>
                        </m:r>
                      </m:sub>
                    </m:sSub>
                  </m:oMath>
                </a14:m>
                <a:r>
                  <a:rPr lang="et-EE" sz="2400" dirty="0" smtClean="0">
                    <a:latin typeface="Cambria Math" pitchFamily="18" charset="0"/>
                    <a:ea typeface="Cambria Math" pitchFamily="18" charset="0"/>
                  </a:rPr>
                  <a:t> </a:t>
                </a:r>
                <a14:m>
                  <m:oMath xmlns:m="http://schemas.openxmlformats.org/officeDocument/2006/math">
                    <m:r>
                      <a:rPr lang="en-GB" sz="2400" i="1" dirty="0">
                        <a:solidFill>
                          <a:srgbClr val="000000"/>
                        </a:solidFill>
                        <a:latin typeface="Cambria Math" pitchFamily="18" charset="0"/>
                        <a:ea typeface="Cambria Math" pitchFamily="18" charset="0"/>
                      </a:rPr>
                      <m:t>–</m:t>
                    </m:r>
                  </m:oMath>
                </a14:m>
                <a:r>
                  <a:rPr lang="et-EE" sz="2400" dirty="0" smtClean="0">
                    <a:solidFill>
                      <a:srgbClr val="000000"/>
                    </a:solidFill>
                    <a:latin typeface="Cambria Math" pitchFamily="18" charset="0"/>
                    <a:ea typeface="Cambria Math" pitchFamily="18" charset="0"/>
                  </a:rPr>
                  <a:t>  </a:t>
                </a:r>
                <a:r>
                  <a:rPr lang="et-EE" sz="2400" dirty="0" smtClean="0">
                    <a:solidFill>
                      <a:srgbClr val="000000"/>
                    </a:solidFill>
                    <a:latin typeface="Cambria Math" pitchFamily="18" charset="0"/>
                    <a:ea typeface="Cambria Math" pitchFamily="18" charset="0"/>
                    <a:cs typeface="Times New Roman" pitchFamily="18" charset="0"/>
                  </a:rPr>
                  <a:t>the sarcomere length;</a:t>
                </a:r>
              </a:p>
              <a:p>
                <a:r>
                  <a:rPr lang="et-EE" sz="2400" dirty="0" smtClean="0">
                    <a:solidFill>
                      <a:srgbClr val="000000"/>
                    </a:solidFill>
                    <a:latin typeface="Cambria Math" pitchFamily="18" charset="0"/>
                    <a:ea typeface="Cambria Math" pitchFamily="18" charset="0"/>
                    <a:cs typeface="Times New Roman" pitchFamily="18" charset="0"/>
                  </a:rPr>
                  <a:t>K </a:t>
                </a:r>
                <a14:m>
                  <m:oMath xmlns:m="http://schemas.openxmlformats.org/officeDocument/2006/math">
                    <m:r>
                      <a:rPr lang="en-GB" sz="2400" i="1" dirty="0">
                        <a:solidFill>
                          <a:srgbClr val="000000"/>
                        </a:solidFill>
                        <a:latin typeface="Cambria Math" pitchFamily="18" charset="0"/>
                        <a:ea typeface="Cambria Math" pitchFamily="18" charset="0"/>
                      </a:rPr>
                      <m:t>–</m:t>
                    </m:r>
                  </m:oMath>
                </a14:m>
                <a:r>
                  <a:rPr lang="et-EE" sz="2400" dirty="0" smtClean="0">
                    <a:solidFill>
                      <a:srgbClr val="000000"/>
                    </a:solidFill>
                    <a:latin typeface="Cambria Math" pitchFamily="18" charset="0"/>
                    <a:ea typeface="Cambria Math" pitchFamily="18" charset="0"/>
                  </a:rPr>
                  <a:t>  </a:t>
                </a:r>
                <a:r>
                  <a:rPr lang="et-EE" sz="2400" dirty="0" smtClean="0">
                    <a:solidFill>
                      <a:srgbClr val="000000"/>
                    </a:solidFill>
                    <a:latin typeface="Cambria Math" pitchFamily="18" charset="0"/>
                    <a:ea typeface="Cambria Math" pitchFamily="18" charset="0"/>
                    <a:cs typeface="Times New Roman" pitchFamily="18" charset="0"/>
                  </a:rPr>
                  <a:t>constant,  </a:t>
                </a:r>
                <a14:m>
                  <m:oMath xmlns:m="http://schemas.openxmlformats.org/officeDocument/2006/math">
                    <m:r>
                      <m:rPr>
                        <m:sty m:val="p"/>
                      </m:rPr>
                      <a:rPr lang="et-EE" sz="2400" b="0" i="0" smtClean="0">
                        <a:solidFill>
                          <a:srgbClr val="000000"/>
                        </a:solidFill>
                        <a:latin typeface="Cambria Math" pitchFamily="18" charset="0"/>
                        <a:ea typeface="Cambria Math" pitchFamily="18" charset="0"/>
                        <a:cs typeface="Times New Roman" pitchFamily="18" charset="0"/>
                      </a:rPr>
                      <m:t>d</m:t>
                    </m:r>
                    <m:r>
                      <m:rPr>
                        <m:nor/>
                      </m:rPr>
                      <a:rPr lang="et-EE" sz="2400" b="0" i="0" smtClean="0">
                        <a:solidFill>
                          <a:srgbClr val="000000"/>
                        </a:solidFill>
                        <a:latin typeface="Cambria Math" pitchFamily="18" charset="0"/>
                        <a:ea typeface="Cambria Math" pitchFamily="18" charset="0"/>
                        <a:cs typeface="Times New Roman" pitchFamily="18" charset="0"/>
                      </a:rPr>
                      <m:t> </m:t>
                    </m:r>
                    <m:r>
                      <a:rPr lang="en-GB" sz="2400" i="1" dirty="0" smtClean="0">
                        <a:solidFill>
                          <a:srgbClr val="000000"/>
                        </a:solidFill>
                        <a:latin typeface="Cambria Math" pitchFamily="18" charset="0"/>
                        <a:ea typeface="Cambria Math" pitchFamily="18" charset="0"/>
                      </a:rPr>
                      <m:t>–</m:t>
                    </m:r>
                  </m:oMath>
                </a14:m>
                <a:r>
                  <a:rPr lang="et-EE" sz="2400" dirty="0" smtClean="0">
                    <a:latin typeface="Cambria Math" pitchFamily="18" charset="0"/>
                    <a:ea typeface="Cambria Math" pitchFamily="18" charset="0"/>
                  </a:rPr>
                  <a:t> </a:t>
                </a:r>
                <a:r>
                  <a:rPr lang="et-EE" sz="2400" dirty="0" smtClean="0">
                    <a:latin typeface="Cambria Math" pitchFamily="18" charset="0"/>
                    <a:ea typeface="Cambria Math" pitchFamily="18" charset="0"/>
                    <a:cs typeface="Times New Roman" pitchFamily="18" charset="0"/>
                  </a:rPr>
                  <a:t>interval.</a:t>
                </a:r>
                <a:endParaRPr lang="en-GB" sz="2400" dirty="0">
                  <a:latin typeface="Cambria Math" pitchFamily="18" charset="0"/>
                  <a:ea typeface="Cambria Math" pitchFamily="18" charset="0"/>
                </a:endParaRPr>
              </a:p>
              <a:p>
                <a:endParaRPr lang="en-GB" dirty="0">
                  <a:latin typeface="Times New Roman" pitchFamily="18" charset="0"/>
                  <a:cs typeface="Times New Roman" pitchFamily="18" charset="0"/>
                </a:endParaRPr>
              </a:p>
              <a:p>
                <a:endParaRPr lang="en-GB" dirty="0"/>
              </a:p>
              <a:p>
                <a:endParaRPr lang="et-EE" dirty="0" smtClean="0"/>
              </a:p>
              <a:p>
                <a:endParaRPr lang="et-EE" dirty="0" smtClean="0"/>
              </a:p>
              <a:p>
                <a:endParaRPr lang="et-EE" dirty="0"/>
              </a:p>
            </p:txBody>
          </p:sp>
        </mc:Choice>
        <mc:Fallback>
          <p:sp>
            <p:nvSpPr>
              <p:cNvPr id="6" name="TextBox 5"/>
              <p:cNvSpPr txBox="1">
                <a:spLocks noRot="1" noChangeAspect="1" noMove="1" noResize="1" noEditPoints="1" noAdjustHandles="1" noChangeArrowheads="1" noChangeShapeType="1" noTextEdit="1"/>
              </p:cNvSpPr>
              <p:nvPr/>
            </p:nvSpPr>
            <p:spPr>
              <a:xfrm>
                <a:off x="1692529" y="1628800"/>
                <a:ext cx="7127943" cy="5418150"/>
              </a:xfrm>
              <a:prstGeom prst="rect">
                <a:avLst/>
              </a:prstGeom>
              <a:blipFill rotWithShape="1">
                <a:blip r:embed="rId2"/>
                <a:stretch>
                  <a:fillRect l="-1369"/>
                </a:stretch>
              </a:blipFill>
            </p:spPr>
            <p:txBody>
              <a:bodyPr/>
              <a:lstStyle/>
              <a:p>
                <a:r>
                  <a:rPr lang="et-EE">
                    <a:noFill/>
                  </a:rPr>
                  <a:t> </a:t>
                </a:r>
              </a:p>
            </p:txBody>
          </p:sp>
        </mc:Fallback>
      </mc:AlternateContent>
      <p:grpSp>
        <p:nvGrpSpPr>
          <p:cNvPr id="5" name="Group 15"/>
          <p:cNvGrpSpPr>
            <a:grpSpLocks/>
          </p:cNvGrpSpPr>
          <p:nvPr/>
        </p:nvGrpSpPr>
        <p:grpSpPr bwMode="auto">
          <a:xfrm>
            <a:off x="58328" y="6376987"/>
            <a:ext cx="750888" cy="481013"/>
            <a:chOff x="476" y="799"/>
            <a:chExt cx="2397" cy="1536"/>
          </a:xfrm>
        </p:grpSpPr>
        <p:grpSp>
          <p:nvGrpSpPr>
            <p:cNvPr id="7" name="Group 16"/>
            <p:cNvGrpSpPr>
              <a:grpSpLocks/>
            </p:cNvGrpSpPr>
            <p:nvPr/>
          </p:nvGrpSpPr>
          <p:grpSpPr bwMode="auto">
            <a:xfrm>
              <a:off x="476" y="816"/>
              <a:ext cx="2397" cy="1519"/>
              <a:chOff x="476" y="816"/>
              <a:chExt cx="2397" cy="1519"/>
            </a:xfrm>
          </p:grpSpPr>
          <p:sp>
            <p:nvSpPr>
              <p:cNvPr id="14"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5"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8" name="Group 19"/>
            <p:cNvGrpSpPr>
              <a:grpSpLocks/>
            </p:cNvGrpSpPr>
            <p:nvPr/>
          </p:nvGrpSpPr>
          <p:grpSpPr bwMode="auto">
            <a:xfrm>
              <a:off x="1778" y="799"/>
              <a:ext cx="1077" cy="821"/>
              <a:chOff x="9975" y="1583"/>
              <a:chExt cx="789" cy="548"/>
            </a:xfrm>
          </p:grpSpPr>
          <p:pic>
            <p:nvPicPr>
              <p:cNvPr id="9" name="Picture 20" descr="ruut100-m-v-tume"/>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10"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6"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3" name="Footer Placeholder 2"/>
          <p:cNvSpPr>
            <a:spLocks noGrp="1"/>
          </p:cNvSpPr>
          <p:nvPr>
            <p:ph type="ftr" sz="quarter" idx="11"/>
          </p:nvPr>
        </p:nvSpPr>
        <p:spPr/>
        <p:txBody>
          <a:bodyPr/>
          <a:lstStyle/>
          <a:p>
            <a:r>
              <a:rPr lang="et-EE" smtClean="0"/>
              <a:t>Prof. J.Engelbrecht</a:t>
            </a:r>
            <a:endParaRPr lang="et-EE"/>
          </a:p>
        </p:txBody>
      </p:sp>
      <p:sp>
        <p:nvSpPr>
          <p:cNvPr id="4" name="Slide Number Placeholder 3"/>
          <p:cNvSpPr>
            <a:spLocks noGrp="1"/>
          </p:cNvSpPr>
          <p:nvPr>
            <p:ph type="sldNum" sz="quarter" idx="12"/>
          </p:nvPr>
        </p:nvSpPr>
        <p:spPr/>
        <p:txBody>
          <a:bodyPr/>
          <a:lstStyle/>
          <a:p>
            <a:fld id="{85121FDB-EFFD-4161-87E0-CBA9D45701AD}" type="slidenum">
              <a:rPr lang="et-EE" smtClean="0"/>
              <a:pPr/>
              <a:t>27</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315640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dirty="0" smtClean="0">
                <a:latin typeface="Cambria" pitchFamily="18" charset="0"/>
              </a:rPr>
              <a:t>Model (1)</a:t>
            </a:r>
            <a:endParaRPr lang="et-EE" sz="3200" dirty="0">
              <a:latin typeface="Cambria" pitchFamily="18" charset="0"/>
            </a:endParaRPr>
          </a:p>
        </p:txBody>
      </p: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idx="1"/>
              </p:nvPr>
            </p:nvSpPr>
            <p:spPr/>
            <p:txBody>
              <a:bodyPr>
                <a:normAutofit/>
              </a:bodyPr>
              <a:lstStyle/>
              <a:p>
                <a:pPr marL="82296" indent="0">
                  <a:buNone/>
                </a:pPr>
                <a14:m>
                  <m:oMathPara xmlns:m="http://schemas.openxmlformats.org/officeDocument/2006/math">
                    <m:oMathParaPr>
                      <m:jc m:val="left"/>
                    </m:oMathParaPr>
                    <m:oMath xmlns:m="http://schemas.openxmlformats.org/officeDocument/2006/math">
                      <m:f>
                        <m:fPr>
                          <m:ctrlPr>
                            <a:rPr lang="et-EE" sz="2400" i="1">
                              <a:latin typeface="Cambria Math"/>
                            </a:rPr>
                          </m:ctrlPr>
                        </m:fPr>
                        <m:num>
                          <m:r>
                            <a:rPr lang="et-EE" sz="2400" i="0">
                              <a:latin typeface="Cambria Math"/>
                            </a:rPr>
                            <m:t>𝜕</m:t>
                          </m:r>
                          <m:sSub>
                            <m:sSubPr>
                              <m:ctrlPr>
                                <a:rPr lang="et-EE" sz="2400" i="1">
                                  <a:latin typeface="Cambria Math"/>
                                </a:rPr>
                              </m:ctrlPr>
                            </m:sSubPr>
                            <m:e>
                              <m:r>
                                <m:rPr>
                                  <m:sty m:val="p"/>
                                </m:rPr>
                                <a:rPr lang="et-EE" sz="2400" i="0">
                                  <a:latin typeface="Cambria Math"/>
                                </a:rPr>
                                <m:t>n</m:t>
                              </m:r>
                            </m:e>
                            <m:sub>
                              <m:r>
                                <m:rPr>
                                  <m:sty m:val="p"/>
                                </m:rPr>
                                <a:rPr lang="et-EE" sz="2400" i="0">
                                  <a:latin typeface="Cambria Math"/>
                                </a:rPr>
                                <m:t>A</m:t>
                              </m:r>
                            </m:sub>
                          </m:sSub>
                        </m:num>
                        <m:den>
                          <m:r>
                            <a:rPr lang="et-EE" sz="2400" i="0">
                              <a:latin typeface="Cambria Math"/>
                            </a:rPr>
                            <m:t>𝜕</m:t>
                          </m:r>
                          <m:r>
                            <m:rPr>
                              <m:sty m:val="p"/>
                            </m:rPr>
                            <a:rPr lang="et-EE" sz="2400" i="0">
                              <a:latin typeface="Cambria Math"/>
                            </a:rPr>
                            <m:t>t</m:t>
                          </m:r>
                        </m:den>
                      </m:f>
                      <m:r>
                        <a:rPr lang="et-EE" sz="2400" i="0">
                          <a:latin typeface="Cambria Math"/>
                        </a:rPr>
                        <m:t>+</m:t>
                      </m:r>
                      <m:r>
                        <m:rPr>
                          <m:sty m:val="p"/>
                        </m:rPr>
                        <a:rPr lang="et-EE" sz="2400" i="0">
                          <a:latin typeface="Cambria Math"/>
                        </a:rPr>
                        <m:t>w</m:t>
                      </m:r>
                      <m:f>
                        <m:fPr>
                          <m:ctrlPr>
                            <a:rPr lang="et-EE" sz="2400" i="1">
                              <a:latin typeface="Cambria Math"/>
                            </a:rPr>
                          </m:ctrlPr>
                        </m:fPr>
                        <m:num>
                          <m:r>
                            <a:rPr lang="et-EE" sz="2400" i="0">
                              <a:latin typeface="Cambria Math"/>
                            </a:rPr>
                            <m:t>𝜕</m:t>
                          </m:r>
                          <m:sSub>
                            <m:sSubPr>
                              <m:ctrlPr>
                                <a:rPr lang="et-EE" sz="2400" i="1">
                                  <a:latin typeface="Cambria Math"/>
                                </a:rPr>
                              </m:ctrlPr>
                            </m:sSubPr>
                            <m:e>
                              <m:r>
                                <m:rPr>
                                  <m:sty m:val="p"/>
                                </m:rPr>
                                <a:rPr lang="et-EE" sz="2400" i="0">
                                  <a:latin typeface="Cambria Math"/>
                                </a:rPr>
                                <m:t>n</m:t>
                              </m:r>
                            </m:e>
                            <m:sub>
                              <m:r>
                                <m:rPr>
                                  <m:sty m:val="p"/>
                                </m:rPr>
                                <a:rPr lang="et-EE" sz="2400" i="0">
                                  <a:latin typeface="Cambria Math"/>
                                </a:rPr>
                                <m:t>A</m:t>
                              </m:r>
                            </m:sub>
                          </m:sSub>
                        </m:num>
                        <m:den>
                          <m:r>
                            <a:rPr lang="et-EE" sz="2400" i="0">
                              <a:latin typeface="Cambria Math"/>
                            </a:rPr>
                            <m:t>𝜕</m:t>
                          </m:r>
                          <m:r>
                            <m:rPr>
                              <m:sty m:val="p"/>
                            </m:rPr>
                            <a:rPr lang="et-EE" sz="2400" i="0">
                              <a:latin typeface="Cambria Math"/>
                            </a:rPr>
                            <m:t>z</m:t>
                          </m:r>
                        </m:den>
                      </m:f>
                      <m:r>
                        <a:rPr lang="et-EE" sz="2400" i="0">
                          <a:latin typeface="Cambria Math"/>
                        </a:rPr>
                        <m:t>= </m:t>
                      </m:r>
                      <m:sSub>
                        <m:sSubPr>
                          <m:ctrlPr>
                            <a:rPr lang="et-EE" sz="2400" i="1">
                              <a:latin typeface="Cambria Math"/>
                            </a:rPr>
                          </m:ctrlPr>
                        </m:sSubPr>
                        <m:e>
                          <m:r>
                            <m:rPr>
                              <m:sty m:val="p"/>
                            </m:rPr>
                            <a:rPr lang="et-EE" sz="2400" i="0">
                              <a:latin typeface="Cambria Math"/>
                            </a:rPr>
                            <m:t>f</m:t>
                          </m:r>
                        </m:e>
                        <m:sub>
                          <m:r>
                            <a:rPr lang="et-EE" sz="2400" i="0">
                              <a:latin typeface="Cambria Math"/>
                            </a:rPr>
                            <m:t>1</m:t>
                          </m:r>
                        </m:sub>
                      </m:sSub>
                      <m:sSub>
                        <m:sSubPr>
                          <m:ctrlPr>
                            <a:rPr lang="et-EE" sz="2400" i="1">
                              <a:latin typeface="Cambria Math"/>
                            </a:rPr>
                          </m:ctrlPr>
                        </m:sSubPr>
                        <m:e>
                          <m:r>
                            <m:rPr>
                              <m:sty m:val="p"/>
                            </m:rPr>
                            <a:rPr lang="et-EE" sz="2400" i="0">
                              <a:latin typeface="Cambria Math"/>
                            </a:rPr>
                            <m:t>n</m:t>
                          </m:r>
                        </m:e>
                        <m:sub>
                          <m:r>
                            <m:rPr>
                              <m:sty m:val="p"/>
                            </m:rPr>
                            <a:rPr lang="et-EE" sz="2400" i="0">
                              <a:latin typeface="Cambria Math"/>
                            </a:rPr>
                            <m:t>C</m:t>
                          </m:r>
                        </m:sub>
                      </m:sSub>
                      <m:r>
                        <a:rPr lang="et-EE" sz="2400" i="0">
                          <a:latin typeface="Cambria Math"/>
                        </a:rPr>
                        <m:t>+ </m:t>
                      </m:r>
                      <m:sSub>
                        <m:sSubPr>
                          <m:ctrlPr>
                            <a:rPr lang="et-EE" sz="2400" i="1">
                              <a:latin typeface="Cambria Math"/>
                            </a:rPr>
                          </m:ctrlPr>
                        </m:sSubPr>
                        <m:e>
                          <m:r>
                            <m:rPr>
                              <m:sty m:val="p"/>
                            </m:rPr>
                            <a:rPr lang="et-EE" sz="2400" i="0">
                              <a:latin typeface="Cambria Math"/>
                            </a:rPr>
                            <m:t>g</m:t>
                          </m:r>
                        </m:e>
                        <m:sub>
                          <m:r>
                            <a:rPr lang="et-EE" sz="2400" i="0">
                              <a:latin typeface="Cambria Math"/>
                            </a:rPr>
                            <m:t>2</m:t>
                          </m:r>
                        </m:sub>
                      </m:sSub>
                      <m:sSub>
                        <m:sSubPr>
                          <m:ctrlPr>
                            <a:rPr lang="et-EE" sz="2400" i="1">
                              <a:latin typeface="Cambria Math"/>
                            </a:rPr>
                          </m:ctrlPr>
                        </m:sSubPr>
                        <m:e>
                          <m:r>
                            <m:rPr>
                              <m:sty m:val="p"/>
                            </m:rPr>
                            <a:rPr lang="et-EE" sz="2400" i="0">
                              <a:latin typeface="Cambria Math"/>
                            </a:rPr>
                            <m:t>n</m:t>
                          </m:r>
                        </m:e>
                        <m:sub>
                          <m:r>
                            <m:rPr>
                              <m:sty m:val="p"/>
                            </m:rPr>
                            <a:rPr lang="et-EE" sz="2400" i="0">
                              <a:latin typeface="Cambria Math"/>
                            </a:rPr>
                            <m:t>B</m:t>
                          </m:r>
                        </m:sub>
                      </m:sSub>
                      <m:r>
                        <a:rPr lang="et-EE" sz="2400" i="0">
                          <a:latin typeface="Cambria Math"/>
                        </a:rPr>
                        <m:t>− </m:t>
                      </m:r>
                      <m:d>
                        <m:dPr>
                          <m:ctrlPr>
                            <a:rPr lang="et-EE" sz="2400" i="1">
                              <a:latin typeface="Cambria Math"/>
                            </a:rPr>
                          </m:ctrlPr>
                        </m:dPr>
                        <m:e>
                          <m:sSub>
                            <m:sSubPr>
                              <m:ctrlPr>
                                <a:rPr lang="et-EE" sz="2400" i="1">
                                  <a:latin typeface="Cambria Math"/>
                                </a:rPr>
                              </m:ctrlPr>
                            </m:sSubPr>
                            <m:e>
                              <m:r>
                                <m:rPr>
                                  <m:sty m:val="p"/>
                                </m:rPr>
                                <a:rPr lang="et-EE" sz="2400" i="0">
                                  <a:latin typeface="Cambria Math"/>
                                </a:rPr>
                                <m:t>g</m:t>
                              </m:r>
                            </m:e>
                            <m:sub>
                              <m:r>
                                <a:rPr lang="et-EE" sz="2400" i="0">
                                  <a:latin typeface="Cambria Math"/>
                                </a:rPr>
                                <m:t>1</m:t>
                              </m:r>
                            </m:sub>
                          </m:sSub>
                          <m:r>
                            <a:rPr lang="et-EE" sz="2400" i="0">
                              <a:latin typeface="Cambria Math"/>
                            </a:rPr>
                            <m:t>+ </m:t>
                          </m:r>
                          <m:sSub>
                            <m:sSubPr>
                              <m:ctrlPr>
                                <a:rPr lang="et-EE" sz="2400" i="1">
                                  <a:latin typeface="Cambria Math"/>
                                </a:rPr>
                              </m:ctrlPr>
                            </m:sSubPr>
                            <m:e>
                              <m:r>
                                <m:rPr>
                                  <m:sty m:val="p"/>
                                </m:rPr>
                                <a:rPr lang="et-EE" sz="2400" i="0">
                                  <a:latin typeface="Cambria Math"/>
                                </a:rPr>
                                <m:t>f</m:t>
                              </m:r>
                            </m:e>
                            <m:sub>
                              <m:r>
                                <a:rPr lang="et-EE" sz="2400" i="0">
                                  <a:latin typeface="Cambria Math"/>
                                </a:rPr>
                                <m:t>2</m:t>
                              </m:r>
                            </m:sub>
                          </m:sSub>
                        </m:e>
                      </m:d>
                      <m:sSub>
                        <m:sSubPr>
                          <m:ctrlPr>
                            <a:rPr lang="et-EE" sz="2400" i="1">
                              <a:latin typeface="Cambria Math"/>
                            </a:rPr>
                          </m:ctrlPr>
                        </m:sSubPr>
                        <m:e>
                          <m:r>
                            <m:rPr>
                              <m:sty m:val="p"/>
                            </m:rPr>
                            <a:rPr lang="et-EE" sz="2400" i="0">
                              <a:latin typeface="Cambria Math"/>
                            </a:rPr>
                            <m:t>n</m:t>
                          </m:r>
                        </m:e>
                        <m:sub>
                          <m:r>
                            <m:rPr>
                              <m:sty m:val="p"/>
                            </m:rPr>
                            <a:rPr lang="et-EE" sz="2400" i="0">
                              <a:latin typeface="Cambria Math"/>
                            </a:rPr>
                            <m:t>A</m:t>
                          </m:r>
                        </m:sub>
                      </m:sSub>
                      <m:r>
                        <a:rPr lang="et-EE" sz="2400" i="0">
                          <a:latin typeface="Cambria Math"/>
                        </a:rPr>
                        <m:t>,</m:t>
                      </m:r>
                    </m:oMath>
                  </m:oMathPara>
                </a14:m>
                <a:endParaRPr lang="et-EE" sz="2400" dirty="0" smtClean="0"/>
              </a:p>
              <a:p>
                <a:pPr marL="82296" indent="0">
                  <a:buNone/>
                </a:pPr>
                <a:endParaRPr lang="et-EE" sz="2400" dirty="0"/>
              </a:p>
              <a:p>
                <a:pPr marL="82296" indent="0">
                  <a:buNone/>
                </a:pPr>
                <a14:m>
                  <m:oMathPara xmlns:m="http://schemas.openxmlformats.org/officeDocument/2006/math">
                    <m:oMathParaPr>
                      <m:jc m:val="left"/>
                    </m:oMathParaPr>
                    <m:oMath xmlns:m="http://schemas.openxmlformats.org/officeDocument/2006/math">
                      <m:f>
                        <m:fPr>
                          <m:ctrlPr>
                            <a:rPr lang="et-EE" sz="2400" i="1">
                              <a:latin typeface="Cambria Math"/>
                            </a:rPr>
                          </m:ctrlPr>
                        </m:fPr>
                        <m:num>
                          <m:r>
                            <a:rPr lang="et-EE" sz="2400" i="0">
                              <a:latin typeface="Cambria Math"/>
                            </a:rPr>
                            <m:t>𝜕</m:t>
                          </m:r>
                          <m:sSub>
                            <m:sSubPr>
                              <m:ctrlPr>
                                <a:rPr lang="et-EE" sz="2400" i="1">
                                  <a:latin typeface="Cambria Math"/>
                                </a:rPr>
                              </m:ctrlPr>
                            </m:sSubPr>
                            <m:e>
                              <m:r>
                                <m:rPr>
                                  <m:sty m:val="p"/>
                                </m:rPr>
                                <a:rPr lang="et-EE" sz="2400" i="0">
                                  <a:latin typeface="Cambria Math"/>
                                </a:rPr>
                                <m:t>n</m:t>
                              </m:r>
                            </m:e>
                            <m:sub>
                              <m:r>
                                <m:rPr>
                                  <m:sty m:val="p"/>
                                </m:rPr>
                                <a:rPr lang="et-EE" sz="2400" i="0">
                                  <a:latin typeface="Cambria Math"/>
                                </a:rPr>
                                <m:t>B</m:t>
                              </m:r>
                            </m:sub>
                          </m:sSub>
                        </m:num>
                        <m:den>
                          <m:r>
                            <a:rPr lang="et-EE" sz="2400" i="0">
                              <a:latin typeface="Cambria Math"/>
                            </a:rPr>
                            <m:t>𝜕</m:t>
                          </m:r>
                          <m:r>
                            <m:rPr>
                              <m:sty m:val="p"/>
                            </m:rPr>
                            <a:rPr lang="et-EE" sz="2400" i="0">
                              <a:latin typeface="Cambria Math"/>
                            </a:rPr>
                            <m:t>t</m:t>
                          </m:r>
                        </m:den>
                      </m:f>
                      <m:r>
                        <a:rPr lang="et-EE" sz="2400" i="0">
                          <a:latin typeface="Cambria Math"/>
                        </a:rPr>
                        <m:t>+</m:t>
                      </m:r>
                      <m:r>
                        <m:rPr>
                          <m:sty m:val="p"/>
                        </m:rPr>
                        <a:rPr lang="et-EE" sz="2400" i="0">
                          <a:latin typeface="Cambria Math"/>
                        </a:rPr>
                        <m:t>w</m:t>
                      </m:r>
                      <m:f>
                        <m:fPr>
                          <m:ctrlPr>
                            <a:rPr lang="et-EE" sz="2400" i="1">
                              <a:latin typeface="Cambria Math"/>
                            </a:rPr>
                          </m:ctrlPr>
                        </m:fPr>
                        <m:num>
                          <m:r>
                            <a:rPr lang="et-EE" sz="2400" i="0">
                              <a:latin typeface="Cambria Math"/>
                            </a:rPr>
                            <m:t>𝜕</m:t>
                          </m:r>
                          <m:sSub>
                            <m:sSubPr>
                              <m:ctrlPr>
                                <a:rPr lang="et-EE" sz="2400" i="1">
                                  <a:latin typeface="Cambria Math"/>
                                </a:rPr>
                              </m:ctrlPr>
                            </m:sSubPr>
                            <m:e>
                              <m:r>
                                <m:rPr>
                                  <m:sty m:val="p"/>
                                </m:rPr>
                                <a:rPr lang="et-EE" sz="2400" i="0">
                                  <a:latin typeface="Cambria Math"/>
                                </a:rPr>
                                <m:t>n</m:t>
                              </m:r>
                            </m:e>
                            <m:sub>
                              <m:r>
                                <m:rPr>
                                  <m:sty m:val="p"/>
                                </m:rPr>
                                <a:rPr lang="et-EE" sz="2400" i="0">
                                  <a:latin typeface="Cambria Math"/>
                                </a:rPr>
                                <m:t>B</m:t>
                              </m:r>
                            </m:sub>
                          </m:sSub>
                        </m:num>
                        <m:den>
                          <m:r>
                            <a:rPr lang="et-EE" sz="2400" i="0">
                              <a:latin typeface="Cambria Math"/>
                            </a:rPr>
                            <m:t>𝜕</m:t>
                          </m:r>
                          <m:r>
                            <m:rPr>
                              <m:sty m:val="p"/>
                            </m:rPr>
                            <a:rPr lang="et-EE" sz="2400" i="0">
                              <a:latin typeface="Cambria Math"/>
                            </a:rPr>
                            <m:t>z</m:t>
                          </m:r>
                        </m:den>
                      </m:f>
                      <m:r>
                        <a:rPr lang="et-EE" sz="2400" i="0">
                          <a:latin typeface="Cambria Math"/>
                        </a:rPr>
                        <m:t>= </m:t>
                      </m:r>
                      <m:sSub>
                        <m:sSubPr>
                          <m:ctrlPr>
                            <a:rPr lang="et-EE" sz="2400" i="1">
                              <a:latin typeface="Cambria Math"/>
                            </a:rPr>
                          </m:ctrlPr>
                        </m:sSubPr>
                        <m:e>
                          <m:r>
                            <m:rPr>
                              <m:sty m:val="p"/>
                            </m:rPr>
                            <a:rPr lang="et-EE" sz="2400" i="0">
                              <a:latin typeface="Cambria Math"/>
                            </a:rPr>
                            <m:t>f</m:t>
                          </m:r>
                        </m:e>
                        <m:sub>
                          <m:r>
                            <a:rPr lang="et-EE" sz="2400" i="0">
                              <a:latin typeface="Cambria Math"/>
                            </a:rPr>
                            <m:t>2</m:t>
                          </m:r>
                        </m:sub>
                      </m:sSub>
                      <m:sSub>
                        <m:sSubPr>
                          <m:ctrlPr>
                            <a:rPr lang="et-EE" sz="2400" i="1">
                              <a:latin typeface="Cambria Math"/>
                            </a:rPr>
                          </m:ctrlPr>
                        </m:sSubPr>
                        <m:e>
                          <m:r>
                            <m:rPr>
                              <m:sty m:val="p"/>
                            </m:rPr>
                            <a:rPr lang="et-EE" sz="2400" i="0">
                              <a:latin typeface="Cambria Math"/>
                            </a:rPr>
                            <m:t>n</m:t>
                          </m:r>
                        </m:e>
                        <m:sub>
                          <m:r>
                            <m:rPr>
                              <m:sty m:val="p"/>
                            </m:rPr>
                            <a:rPr lang="et-EE" sz="2400" i="0">
                              <a:latin typeface="Cambria Math"/>
                            </a:rPr>
                            <m:t>A</m:t>
                          </m:r>
                        </m:sub>
                      </m:sSub>
                      <m:r>
                        <a:rPr lang="et-EE" sz="2400" i="0">
                          <a:latin typeface="Cambria Math"/>
                        </a:rPr>
                        <m:t>− </m:t>
                      </m:r>
                      <m:d>
                        <m:dPr>
                          <m:ctrlPr>
                            <a:rPr lang="et-EE" sz="2400" i="1">
                              <a:latin typeface="Cambria Math"/>
                            </a:rPr>
                          </m:ctrlPr>
                        </m:dPr>
                        <m:e>
                          <m:sSub>
                            <m:sSubPr>
                              <m:ctrlPr>
                                <a:rPr lang="et-EE" sz="2400" i="1">
                                  <a:latin typeface="Cambria Math"/>
                                </a:rPr>
                              </m:ctrlPr>
                            </m:sSubPr>
                            <m:e>
                              <m:r>
                                <m:rPr>
                                  <m:sty m:val="p"/>
                                </m:rPr>
                                <a:rPr lang="et-EE" sz="2400" i="0">
                                  <a:latin typeface="Cambria Math"/>
                                </a:rPr>
                                <m:t>g</m:t>
                              </m:r>
                            </m:e>
                            <m:sub>
                              <m:r>
                                <a:rPr lang="et-EE" sz="2400" i="0">
                                  <a:latin typeface="Cambria Math"/>
                                </a:rPr>
                                <m:t>2</m:t>
                              </m:r>
                            </m:sub>
                          </m:sSub>
                          <m:r>
                            <a:rPr lang="et-EE" sz="2400" i="0">
                              <a:latin typeface="Cambria Math"/>
                            </a:rPr>
                            <m:t>+ </m:t>
                          </m:r>
                          <m:sSub>
                            <m:sSubPr>
                              <m:ctrlPr>
                                <a:rPr lang="et-EE" sz="2400" i="1">
                                  <a:latin typeface="Cambria Math"/>
                                </a:rPr>
                              </m:ctrlPr>
                            </m:sSubPr>
                            <m:e>
                              <m:r>
                                <m:rPr>
                                  <m:sty m:val="p"/>
                                </m:rPr>
                                <a:rPr lang="et-EE" sz="2400" i="0">
                                  <a:latin typeface="Cambria Math"/>
                                </a:rPr>
                                <m:t>f</m:t>
                              </m:r>
                            </m:e>
                            <m:sub>
                              <m:r>
                                <a:rPr lang="et-EE" sz="2400" i="0">
                                  <a:latin typeface="Cambria Math"/>
                                </a:rPr>
                                <m:t>3</m:t>
                              </m:r>
                            </m:sub>
                          </m:sSub>
                        </m:e>
                      </m:d>
                      <m:sSub>
                        <m:sSubPr>
                          <m:ctrlPr>
                            <a:rPr lang="et-EE" sz="2400" i="1">
                              <a:latin typeface="Cambria Math"/>
                            </a:rPr>
                          </m:ctrlPr>
                        </m:sSubPr>
                        <m:e>
                          <m:r>
                            <m:rPr>
                              <m:sty m:val="p"/>
                            </m:rPr>
                            <a:rPr lang="et-EE" sz="2400" i="0">
                              <a:latin typeface="Cambria Math"/>
                            </a:rPr>
                            <m:t>n</m:t>
                          </m:r>
                        </m:e>
                        <m:sub>
                          <m:r>
                            <m:rPr>
                              <m:sty m:val="p"/>
                            </m:rPr>
                            <a:rPr lang="et-EE" sz="2400" i="0">
                              <a:latin typeface="Cambria Math"/>
                            </a:rPr>
                            <m:t>B</m:t>
                          </m:r>
                        </m:sub>
                      </m:sSub>
                    </m:oMath>
                  </m:oMathPara>
                </a14:m>
                <a:endParaRPr lang="et-EE" sz="2400" dirty="0" smtClean="0"/>
              </a:p>
              <a:p>
                <a:pPr marL="82296" indent="0">
                  <a:buNone/>
                </a:pPr>
                <a:endParaRPr lang="et-EE" sz="2400" dirty="0"/>
              </a:p>
              <a:p>
                <a:pPr marL="82296" indent="0">
                  <a:buNone/>
                </a:pPr>
                <a:endParaRPr lang="et-EE" sz="2400" dirty="0"/>
              </a:p>
              <a:p>
                <a:pPr marL="82296" indent="0">
                  <a:buNone/>
                </a:pPr>
                <a:r>
                  <a:rPr lang="et-EE" sz="2400" dirty="0"/>
                  <a:t> </a:t>
                </a:r>
                <a:endParaRPr lang="et-EE" sz="2400" dirty="0" smtClean="0"/>
              </a:p>
              <a:p>
                <a:pPr marL="82296" indent="0">
                  <a:buNone/>
                </a:pPr>
                <a:endParaRPr lang="et-EE" sz="2400" dirty="0" smtClean="0"/>
              </a:p>
              <a:p>
                <a:pPr marL="82296" indent="0">
                  <a:buNone/>
                </a:pPr>
                <a:endParaRPr lang="et-EE" sz="2400" dirty="0" smtClean="0"/>
              </a:p>
              <a:p>
                <a:pPr marL="82296" indent="0">
                  <a:buNone/>
                </a:pPr>
                <a:endParaRPr lang="et-EE" sz="2400" dirty="0"/>
              </a:p>
              <a:p>
                <a:pPr marL="82296" indent="0">
                  <a:buNone/>
                </a:pPr>
                <a:endParaRPr lang="et-EE" sz="2400" dirty="0"/>
              </a:p>
              <a:p>
                <a:pPr marL="82296" indent="0">
                  <a:buNone/>
                </a:pPr>
                <a:endParaRPr lang="et-EE" sz="2400" dirty="0"/>
              </a:p>
              <a:p>
                <a:pPr marL="82296" indent="0">
                  <a:buNone/>
                </a:pPr>
                <a:endParaRPr lang="et-EE" sz="2400" dirty="0">
                  <a:latin typeface="Cambria Math" pitchFamily="18" charset="0"/>
                  <a:ea typeface="Cambria Math"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t-EE">
                    <a:noFill/>
                  </a:rPr>
                  <a:t> </a:t>
                </a:r>
              </a:p>
            </p:txBody>
          </p:sp>
        </mc:Fallback>
      </mc:AlternateContent>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19672" y="3917122"/>
            <a:ext cx="6300787" cy="11620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6" name="Group 15"/>
          <p:cNvGrpSpPr>
            <a:grpSpLocks/>
          </p:cNvGrpSpPr>
          <p:nvPr/>
        </p:nvGrpSpPr>
        <p:grpSpPr bwMode="auto">
          <a:xfrm>
            <a:off x="58328" y="6376987"/>
            <a:ext cx="750888" cy="481013"/>
            <a:chOff x="476" y="799"/>
            <a:chExt cx="2397" cy="1536"/>
          </a:xfrm>
        </p:grpSpPr>
        <p:grpSp>
          <p:nvGrpSpPr>
            <p:cNvPr id="7" name="Group 16"/>
            <p:cNvGrpSpPr>
              <a:grpSpLocks/>
            </p:cNvGrpSpPr>
            <p:nvPr/>
          </p:nvGrpSpPr>
          <p:grpSpPr bwMode="auto">
            <a:xfrm>
              <a:off x="476" y="816"/>
              <a:ext cx="2397" cy="1519"/>
              <a:chOff x="476" y="816"/>
              <a:chExt cx="2397" cy="1519"/>
            </a:xfrm>
          </p:grpSpPr>
          <p:sp>
            <p:nvSpPr>
              <p:cNvPr id="15"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6"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8" name="Group 19"/>
            <p:cNvGrpSpPr>
              <a:grpSpLocks/>
            </p:cNvGrpSpPr>
            <p:nvPr/>
          </p:nvGrpSpPr>
          <p:grpSpPr bwMode="auto">
            <a:xfrm>
              <a:off x="1778" y="799"/>
              <a:ext cx="1077" cy="821"/>
              <a:chOff x="9975" y="1583"/>
              <a:chExt cx="789" cy="548"/>
            </a:xfrm>
          </p:grpSpPr>
          <p:pic>
            <p:nvPicPr>
              <p:cNvPr id="10" name="Picture 20" descr="ruut100-m-v-tume"/>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11"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7"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5" name="Slide Number Placeholder 4"/>
          <p:cNvSpPr>
            <a:spLocks noGrp="1"/>
          </p:cNvSpPr>
          <p:nvPr>
            <p:ph type="sldNum" sz="quarter" idx="12"/>
          </p:nvPr>
        </p:nvSpPr>
        <p:spPr/>
        <p:txBody>
          <a:bodyPr/>
          <a:lstStyle/>
          <a:p>
            <a:fld id="{85121FDB-EFFD-4161-87E0-CBA9D45701AD}" type="slidenum">
              <a:rPr lang="et-EE" smtClean="0"/>
              <a:pPr/>
              <a:t>28</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130969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dirty="0">
                <a:latin typeface="Cambria" pitchFamily="18" charset="0"/>
              </a:rPr>
              <a:t>Model </a:t>
            </a:r>
            <a:r>
              <a:rPr lang="et-EE" sz="3200" dirty="0" smtClean="0">
                <a:latin typeface="Cambria" pitchFamily="18" charset="0"/>
              </a:rPr>
              <a:t>(2)</a:t>
            </a:r>
            <a:endParaRPr lang="et-EE" sz="3200" dirty="0"/>
          </a:p>
        </p:txBody>
      </p: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idx="1"/>
              </p:nvPr>
            </p:nvSpPr>
            <p:spPr/>
            <p:txBody>
              <a:bodyPr>
                <a:normAutofit lnSpcReduction="10000"/>
              </a:bodyPr>
              <a:lstStyle/>
              <a:p>
                <a:pPr marL="82296" indent="0">
                  <a:buNone/>
                </a:pPr>
                <a:r>
                  <a:rPr lang="et-EE" sz="2400" dirty="0" smtClean="0">
                    <a:latin typeface="Cambria" pitchFamily="18" charset="0"/>
                  </a:rPr>
                  <a:t>A = n</a:t>
                </a:r>
                <a:r>
                  <a:rPr lang="et-EE" sz="2400" baseline="-25000" dirty="0" smtClean="0">
                    <a:latin typeface="Cambria" pitchFamily="18" charset="0"/>
                  </a:rPr>
                  <a:t>A</a:t>
                </a:r>
                <a:r>
                  <a:rPr lang="et-EE" sz="2400" dirty="0" smtClean="0">
                    <a:latin typeface="Cambria" pitchFamily="18" charset="0"/>
                  </a:rPr>
                  <a:t> +n</a:t>
                </a:r>
                <a:r>
                  <a:rPr lang="et-EE" sz="2400" baseline="-25000" dirty="0" smtClean="0">
                    <a:latin typeface="Cambria" pitchFamily="18" charset="0"/>
                  </a:rPr>
                  <a:t>B</a:t>
                </a:r>
                <a:r>
                  <a:rPr lang="et-EE" sz="2400" dirty="0" smtClean="0">
                    <a:latin typeface="Cambria" pitchFamily="18" charset="0"/>
                  </a:rPr>
                  <a:t> +n</a:t>
                </a:r>
                <a:r>
                  <a:rPr lang="et-EE" sz="2400" baseline="-25000" dirty="0" smtClean="0">
                    <a:latin typeface="Cambria" pitchFamily="18" charset="0"/>
                  </a:rPr>
                  <a:t>C</a:t>
                </a:r>
                <a:endParaRPr lang="et-EE" sz="2400" dirty="0" smtClean="0">
                  <a:latin typeface="Cambria" pitchFamily="18" charset="0"/>
                </a:endParaRPr>
              </a:p>
              <a:p>
                <a:pPr marL="82296" indent="0">
                  <a:buNone/>
                </a:pPr>
                <a:endParaRPr lang="et-EE" sz="800" dirty="0">
                  <a:latin typeface="Cambria" pitchFamily="18" charset="0"/>
                </a:endParaRPr>
              </a:p>
              <a:p>
                <a:pPr marL="82296" indent="0">
                  <a:buNone/>
                </a:pPr>
                <a:r>
                  <a:rPr lang="en-US" sz="2400" dirty="0" smtClean="0">
                    <a:latin typeface="Cambria" pitchFamily="18" charset="0"/>
                  </a:rPr>
                  <a:t>A </a:t>
                </a:r>
                <a:r>
                  <a:rPr lang="en-US" sz="2400" dirty="0">
                    <a:latin typeface="Cambria" pitchFamily="18" charset="0"/>
                  </a:rPr>
                  <a:t>– whole relative amount of activated </a:t>
                </a:r>
                <a:r>
                  <a:rPr lang="en-US" sz="2400" dirty="0" smtClean="0">
                    <a:latin typeface="Cambria" pitchFamily="18" charset="0"/>
                  </a:rPr>
                  <a:t>cross-bridges </a:t>
                </a:r>
                <a:endParaRPr lang="en-US" sz="2400" dirty="0">
                  <a:latin typeface="Cambria" pitchFamily="18" charset="0"/>
                </a:endParaRPr>
              </a:p>
              <a:p>
                <a:pPr marL="82296" indent="0">
                  <a:buNone/>
                </a:pPr>
                <a:r>
                  <a:rPr lang="en-US" sz="2400" dirty="0">
                    <a:latin typeface="Cambria" pitchFamily="18" charset="0"/>
                  </a:rPr>
                  <a:t>A </a:t>
                </a:r>
                <a:r>
                  <a:rPr lang="et-EE" sz="2400" dirty="0" smtClean="0">
                    <a:latin typeface="Cambria" pitchFamily="18" charset="0"/>
                  </a:rPr>
                  <a:t> </a:t>
                </a:r>
                <a:r>
                  <a:rPr lang="en-US" sz="2400" dirty="0" smtClean="0">
                    <a:latin typeface="Cambria" pitchFamily="18" charset="0"/>
                  </a:rPr>
                  <a:t>is </a:t>
                </a:r>
                <a:r>
                  <a:rPr lang="et-EE" sz="2400" dirty="0" smtClean="0">
                    <a:latin typeface="Cambria" pitchFamily="18" charset="0"/>
                  </a:rPr>
                  <a:t> </a:t>
                </a:r>
                <a:r>
                  <a:rPr lang="en-US" sz="2400" dirty="0" smtClean="0">
                    <a:latin typeface="Cambria" pitchFamily="18" charset="0"/>
                  </a:rPr>
                  <a:t>the</a:t>
                </a:r>
                <a:r>
                  <a:rPr lang="et-EE" sz="2400" dirty="0" smtClean="0">
                    <a:latin typeface="Cambria" pitchFamily="18" charset="0"/>
                  </a:rPr>
                  <a:t> </a:t>
                </a:r>
                <a:r>
                  <a:rPr lang="en-US" sz="2400" dirty="0" smtClean="0">
                    <a:latin typeface="Cambria" pitchFamily="18" charset="0"/>
                  </a:rPr>
                  <a:t> </a:t>
                </a:r>
                <a:r>
                  <a:rPr lang="en-US" sz="2400" dirty="0">
                    <a:latin typeface="Cambria" pitchFamily="18" charset="0"/>
                  </a:rPr>
                  <a:t>second-level </a:t>
                </a:r>
                <a:r>
                  <a:rPr lang="et-EE" sz="2400" dirty="0" smtClean="0">
                    <a:latin typeface="Cambria" pitchFamily="18" charset="0"/>
                  </a:rPr>
                  <a:t> </a:t>
                </a:r>
                <a:r>
                  <a:rPr lang="en-US" sz="2400" dirty="0" smtClean="0">
                    <a:latin typeface="Cambria" pitchFamily="18" charset="0"/>
                  </a:rPr>
                  <a:t>internal </a:t>
                </a:r>
                <a:r>
                  <a:rPr lang="et-EE" sz="2400" dirty="0" smtClean="0">
                    <a:latin typeface="Cambria" pitchFamily="18" charset="0"/>
                  </a:rPr>
                  <a:t> </a:t>
                </a:r>
                <a:r>
                  <a:rPr lang="en-US" sz="2400" dirty="0" smtClean="0">
                    <a:latin typeface="Cambria" pitchFamily="18" charset="0"/>
                  </a:rPr>
                  <a:t>variable</a:t>
                </a:r>
                <a:endParaRPr lang="et-EE" sz="2400" dirty="0" smtClean="0">
                  <a:latin typeface="Cambria" pitchFamily="18" charset="0"/>
                </a:endParaRPr>
              </a:p>
              <a:p>
                <a:pPr marL="82296" indent="0">
                  <a:buNone/>
                </a:pPr>
                <a:endParaRPr lang="en-US" sz="1200" dirty="0">
                  <a:latin typeface="Cambria" pitchFamily="18" charset="0"/>
                </a:endParaRPr>
              </a:p>
              <a:p>
                <a:pPr marL="82296" indent="0">
                  <a:buNone/>
                </a:pPr>
                <a14:m>
                  <m:oMath xmlns:m="http://schemas.openxmlformats.org/officeDocument/2006/math">
                    <m:f>
                      <m:fPr>
                        <m:ctrlPr>
                          <a:rPr lang="et-EE" sz="2400" i="1" smtClean="0">
                            <a:latin typeface="Cambria Math"/>
                            <a:ea typeface="Cambria Math" pitchFamily="18" charset="0"/>
                          </a:rPr>
                        </m:ctrlPr>
                      </m:fPr>
                      <m:num>
                        <m:r>
                          <m:rPr>
                            <m:sty m:val="p"/>
                          </m:rPr>
                          <a:rPr lang="et-EE" sz="2400" b="0" i="0" smtClean="0">
                            <a:latin typeface="Cambria Math"/>
                            <a:ea typeface="Cambria Math" pitchFamily="18" charset="0"/>
                          </a:rPr>
                          <m:t>dA</m:t>
                        </m:r>
                      </m:num>
                      <m:den>
                        <m:r>
                          <m:rPr>
                            <m:sty m:val="p"/>
                          </m:rPr>
                          <a:rPr lang="et-EE" sz="2400" b="0" i="0" smtClean="0">
                            <a:latin typeface="Cambria Math"/>
                            <a:ea typeface="Cambria Math" pitchFamily="18" charset="0"/>
                          </a:rPr>
                          <m:t>dt</m:t>
                        </m:r>
                      </m:den>
                    </m:f>
                  </m:oMath>
                </a14:m>
                <a:r>
                  <a:rPr lang="et-EE" sz="2400" dirty="0" smtClean="0">
                    <a:latin typeface="Cambria Math" pitchFamily="18" charset="0"/>
                    <a:ea typeface="Cambria Math" pitchFamily="18" charset="0"/>
                  </a:rPr>
                  <a:t> = </a:t>
                </a:r>
                <a14:m>
                  <m:oMath xmlns:m="http://schemas.openxmlformats.org/officeDocument/2006/math">
                    <m:sSub>
                      <m:sSubPr>
                        <m:ctrlPr>
                          <a:rPr lang="et-EE" sz="2400" i="1" smtClean="0">
                            <a:latin typeface="Cambria Math"/>
                            <a:ea typeface="Cambria Math" pitchFamily="18" charset="0"/>
                          </a:rPr>
                        </m:ctrlPr>
                      </m:sSubPr>
                      <m:e>
                        <m:r>
                          <m:rPr>
                            <m:sty m:val="p"/>
                          </m:rPr>
                          <a:rPr lang="et-EE" sz="2400" b="0" i="0" smtClean="0">
                            <a:latin typeface="Cambria Math" pitchFamily="18" charset="0"/>
                            <a:ea typeface="Cambria Math" pitchFamily="18" charset="0"/>
                          </a:rPr>
                          <m:t>c</m:t>
                        </m:r>
                      </m:e>
                      <m:sub>
                        <m:r>
                          <a:rPr lang="et-EE" sz="2400" b="0" i="0" smtClean="0">
                            <a:latin typeface="Cambria Math" pitchFamily="18" charset="0"/>
                            <a:ea typeface="Cambria Math" pitchFamily="18" charset="0"/>
                          </a:rPr>
                          <m:t>1</m:t>
                        </m:r>
                      </m:sub>
                    </m:sSub>
                    <m:d>
                      <m:dPr>
                        <m:ctrlPr>
                          <a:rPr lang="et-EE" sz="2400" i="1" smtClean="0">
                            <a:latin typeface="Cambria Math"/>
                            <a:ea typeface="Cambria Math" pitchFamily="18" charset="0"/>
                          </a:rPr>
                        </m:ctrlPr>
                      </m:dPr>
                      <m:e>
                        <m:sSub>
                          <m:sSubPr>
                            <m:ctrlPr>
                              <a:rPr lang="et-EE" sz="2400" i="1" smtClean="0">
                                <a:latin typeface="Cambria Math"/>
                                <a:ea typeface="Cambria Math" pitchFamily="18" charset="0"/>
                              </a:rPr>
                            </m:ctrlPr>
                          </m:sSubPr>
                          <m:e>
                            <m:r>
                              <m:rPr>
                                <m:sty m:val="p"/>
                              </m:rPr>
                              <a:rPr lang="et-EE" sz="2400" b="0" i="0" smtClean="0">
                                <a:latin typeface="Cambria Math" pitchFamily="18" charset="0"/>
                                <a:ea typeface="Cambria Math" pitchFamily="18" charset="0"/>
                              </a:rPr>
                              <m:t>l</m:t>
                            </m:r>
                          </m:e>
                          <m:sub>
                            <m:r>
                              <m:rPr>
                                <m:sty m:val="p"/>
                              </m:rPr>
                              <a:rPr lang="et-EE" sz="2400" b="0" i="0" smtClean="0">
                                <a:latin typeface="Cambria Math" pitchFamily="18" charset="0"/>
                                <a:ea typeface="Cambria Math" pitchFamily="18" charset="0"/>
                              </a:rPr>
                              <m:t>S</m:t>
                            </m:r>
                          </m:sub>
                        </m:sSub>
                      </m:e>
                    </m:d>
                    <m:d>
                      <m:dPr>
                        <m:begChr m:val="["/>
                        <m:endChr m:val="]"/>
                        <m:ctrlPr>
                          <a:rPr lang="et-EE" sz="2400" i="1" smtClean="0">
                            <a:latin typeface="Cambria Math"/>
                            <a:ea typeface="Cambria Math" pitchFamily="18" charset="0"/>
                          </a:rPr>
                        </m:ctrlPr>
                      </m:dPr>
                      <m:e>
                        <m:sSup>
                          <m:sSupPr>
                            <m:ctrlPr>
                              <a:rPr lang="et-EE" sz="2400" i="1" smtClean="0">
                                <a:latin typeface="Cambria Math"/>
                                <a:ea typeface="Cambria Math" pitchFamily="18" charset="0"/>
                              </a:rPr>
                            </m:ctrlPr>
                          </m:sSupPr>
                          <m:e>
                            <m:r>
                              <m:rPr>
                                <m:sty m:val="p"/>
                              </m:rPr>
                              <a:rPr lang="et-EE" sz="2400" b="0" i="0" smtClean="0">
                                <a:latin typeface="Cambria Math" pitchFamily="18" charset="0"/>
                                <a:ea typeface="Cambria Math" pitchFamily="18" charset="0"/>
                              </a:rPr>
                              <m:t>Ca</m:t>
                            </m:r>
                          </m:e>
                          <m:sup>
                            <m:r>
                              <a:rPr lang="et-EE" sz="2400" b="0" i="0" smtClean="0">
                                <a:latin typeface="Cambria Math" pitchFamily="18" charset="0"/>
                                <a:ea typeface="Cambria Math" pitchFamily="18" charset="0"/>
                              </a:rPr>
                              <m:t>2+</m:t>
                            </m:r>
                          </m:sup>
                        </m:sSup>
                      </m:e>
                    </m:d>
                    <m:d>
                      <m:dPr>
                        <m:ctrlPr>
                          <a:rPr lang="et-EE" sz="2400" i="1" smtClean="0">
                            <a:latin typeface="Cambria Math"/>
                            <a:ea typeface="Cambria Math" pitchFamily="18" charset="0"/>
                          </a:rPr>
                        </m:ctrlPr>
                      </m:dPr>
                      <m:e>
                        <m:r>
                          <a:rPr lang="et-EE" sz="2400" b="0" i="0" smtClean="0">
                            <a:latin typeface="Cambria Math" pitchFamily="18" charset="0"/>
                            <a:ea typeface="Cambria Math" pitchFamily="18" charset="0"/>
                          </a:rPr>
                          <m:t>1−</m:t>
                        </m:r>
                        <m:r>
                          <m:rPr>
                            <m:sty m:val="p"/>
                          </m:rPr>
                          <a:rPr lang="et-EE" sz="2400" b="0" i="0" smtClean="0">
                            <a:latin typeface="Cambria Math" pitchFamily="18" charset="0"/>
                            <a:ea typeface="Cambria Math" pitchFamily="18" charset="0"/>
                          </a:rPr>
                          <m:t>A</m:t>
                        </m:r>
                      </m:e>
                    </m:d>
                  </m:oMath>
                </a14:m>
                <a:r>
                  <a:rPr lang="et-EE" sz="2400" dirty="0" smtClean="0">
                    <a:latin typeface="Cambria Math" pitchFamily="18" charset="0"/>
                    <a:ea typeface="Cambria Math" pitchFamily="18" charset="0"/>
                  </a:rPr>
                  <a:t> </a:t>
                </a:r>
                <a14:m>
                  <m:oMath xmlns:m="http://schemas.openxmlformats.org/officeDocument/2006/math">
                    <m:r>
                      <a:rPr lang="et-EE" sz="2400">
                        <a:latin typeface="Cambria Math" pitchFamily="18" charset="0"/>
                        <a:ea typeface="Cambria Math" pitchFamily="18" charset="0"/>
                      </a:rPr>
                      <m:t>−</m:t>
                    </m:r>
                  </m:oMath>
                </a14:m>
                <a:r>
                  <a:rPr lang="et-EE" sz="2400" dirty="0" smtClean="0">
                    <a:latin typeface="Cambria Math" pitchFamily="18" charset="0"/>
                    <a:ea typeface="Cambria Math" pitchFamily="18" charset="0"/>
                  </a:rPr>
                  <a:t> </a:t>
                </a:r>
                <a14:m>
                  <m:oMath xmlns:m="http://schemas.openxmlformats.org/officeDocument/2006/math">
                    <m:sSub>
                      <m:sSubPr>
                        <m:ctrlPr>
                          <a:rPr lang="et-EE" sz="2400" i="1" smtClean="0">
                            <a:latin typeface="Cambria Math"/>
                            <a:ea typeface="Cambria Math" pitchFamily="18" charset="0"/>
                          </a:rPr>
                        </m:ctrlPr>
                      </m:sSubPr>
                      <m:e>
                        <m:r>
                          <m:rPr>
                            <m:sty m:val="p"/>
                          </m:rPr>
                          <a:rPr lang="et-EE" sz="2400" b="0" i="0" smtClean="0">
                            <a:latin typeface="Cambria Math" pitchFamily="18" charset="0"/>
                            <a:ea typeface="Cambria Math" pitchFamily="18" charset="0"/>
                          </a:rPr>
                          <m:t>c</m:t>
                        </m:r>
                      </m:e>
                      <m:sub>
                        <m:r>
                          <a:rPr lang="et-EE" sz="2400" b="0" i="0" smtClean="0">
                            <a:latin typeface="Cambria Math" pitchFamily="18" charset="0"/>
                            <a:ea typeface="Cambria Math" pitchFamily="18" charset="0"/>
                          </a:rPr>
                          <m:t>2</m:t>
                        </m:r>
                      </m:sub>
                    </m:sSub>
                    <m:d>
                      <m:dPr>
                        <m:ctrlPr>
                          <a:rPr lang="et-EE" sz="2400" i="1" smtClean="0">
                            <a:latin typeface="Cambria Math"/>
                            <a:ea typeface="Cambria Math" pitchFamily="18" charset="0"/>
                          </a:rPr>
                        </m:ctrlPr>
                      </m:dPr>
                      <m:e>
                        <m:sSub>
                          <m:sSubPr>
                            <m:ctrlPr>
                              <a:rPr lang="et-EE" sz="2400" i="1" smtClean="0">
                                <a:latin typeface="Cambria Math"/>
                                <a:ea typeface="Cambria Math" pitchFamily="18" charset="0"/>
                              </a:rPr>
                            </m:ctrlPr>
                          </m:sSubPr>
                          <m:e>
                            <m:r>
                              <m:rPr>
                                <m:sty m:val="p"/>
                              </m:rPr>
                              <a:rPr lang="et-EE" sz="2400" b="0" i="0" smtClean="0">
                                <a:latin typeface="Cambria Math" pitchFamily="18" charset="0"/>
                                <a:ea typeface="Cambria Math" pitchFamily="18" charset="0"/>
                              </a:rPr>
                              <m:t>l</m:t>
                            </m:r>
                          </m:e>
                          <m:sub>
                            <m:r>
                              <m:rPr>
                                <m:sty m:val="p"/>
                              </m:rPr>
                              <a:rPr lang="et-EE" sz="2400" b="0" i="0" smtClean="0">
                                <a:latin typeface="Cambria Math" pitchFamily="18" charset="0"/>
                                <a:ea typeface="Cambria Math" pitchFamily="18" charset="0"/>
                              </a:rPr>
                              <m:t>S</m:t>
                            </m:r>
                          </m:sub>
                        </m:sSub>
                      </m:e>
                    </m:d>
                    <m:r>
                      <m:rPr>
                        <m:sty m:val="p"/>
                      </m:rPr>
                      <a:rPr lang="et-EE" sz="2400" b="0" i="0" smtClean="0">
                        <a:latin typeface="Cambria Math" pitchFamily="18" charset="0"/>
                        <a:ea typeface="Cambria Math" pitchFamily="18" charset="0"/>
                      </a:rPr>
                      <m:t>A</m:t>
                    </m:r>
                  </m:oMath>
                </a14:m>
                <a:endParaRPr lang="et-EE" sz="2400" dirty="0" smtClean="0">
                  <a:latin typeface="Cambria Math" pitchFamily="18" charset="0"/>
                  <a:ea typeface="Cambria Math" pitchFamily="18" charset="0"/>
                </a:endParaRPr>
              </a:p>
              <a:p>
                <a:pPr marL="82296" indent="0">
                  <a:buNone/>
                </a:pPr>
                <a:endParaRPr lang="et-EE" sz="800" dirty="0" smtClean="0">
                  <a:latin typeface="Cambria Math" pitchFamily="18" charset="0"/>
                  <a:ea typeface="Cambria Math" pitchFamily="18" charset="0"/>
                </a:endParaRPr>
              </a:p>
              <a:p>
                <a:pPr marL="82296" indent="0">
                  <a:lnSpc>
                    <a:spcPct val="150000"/>
                  </a:lnSpc>
                  <a:buNone/>
                </a:pPr>
                <a14:m>
                  <m:oMath xmlns:m="http://schemas.openxmlformats.org/officeDocument/2006/math">
                    <m:sSub>
                      <m:sSubPr>
                        <m:ctrlPr>
                          <a:rPr lang="et-EE" sz="2400" i="1" smtClean="0">
                            <a:latin typeface="Cambria Math"/>
                            <a:ea typeface="Cambria Math" pitchFamily="18" charset="0"/>
                          </a:rPr>
                        </m:ctrlPr>
                      </m:sSubPr>
                      <m:e>
                        <m:r>
                          <a:rPr lang="et-EE" sz="2400" b="0" i="0" smtClean="0">
                            <a:latin typeface="Cambria Math" pitchFamily="18" charset="0"/>
                            <a:ea typeface="Cambria Math" pitchFamily="18" charset="0"/>
                          </a:rPr>
                          <m:t> </m:t>
                        </m:r>
                        <m:r>
                          <m:rPr>
                            <m:sty m:val="p"/>
                          </m:rPr>
                          <a:rPr lang="et-EE" sz="2400" b="0" i="0" smtClean="0">
                            <a:latin typeface="Cambria Math" pitchFamily="18" charset="0"/>
                            <a:ea typeface="Cambria Math" pitchFamily="18" charset="0"/>
                          </a:rPr>
                          <m:t>c</m:t>
                        </m:r>
                      </m:e>
                      <m:sub>
                        <m:r>
                          <a:rPr lang="et-EE" sz="2400" b="0" i="0" smtClean="0">
                            <a:latin typeface="Cambria Math" pitchFamily="18" charset="0"/>
                            <a:ea typeface="Cambria Math" pitchFamily="18" charset="0"/>
                          </a:rPr>
                          <m:t>1</m:t>
                        </m:r>
                      </m:sub>
                    </m:sSub>
                    <m:r>
                      <a:rPr lang="et-EE" sz="2400" b="0" i="0" smtClean="0">
                        <a:latin typeface="Cambria Math" pitchFamily="18" charset="0"/>
                        <a:ea typeface="Cambria Math" pitchFamily="18" charset="0"/>
                      </a:rPr>
                      <m:t>, </m:t>
                    </m:r>
                    <m:sSub>
                      <m:sSubPr>
                        <m:ctrlPr>
                          <a:rPr lang="et-EE" sz="2400" b="0" i="1" smtClean="0">
                            <a:latin typeface="Cambria Math"/>
                            <a:ea typeface="Cambria Math" pitchFamily="18" charset="0"/>
                          </a:rPr>
                        </m:ctrlPr>
                      </m:sSubPr>
                      <m:e>
                        <m:r>
                          <m:rPr>
                            <m:sty m:val="p"/>
                          </m:rPr>
                          <a:rPr lang="et-EE" sz="2400" b="0" i="0" smtClean="0">
                            <a:latin typeface="Cambria Math" pitchFamily="18" charset="0"/>
                            <a:ea typeface="Cambria Math" pitchFamily="18" charset="0"/>
                          </a:rPr>
                          <m:t>c</m:t>
                        </m:r>
                      </m:e>
                      <m:sub>
                        <m:r>
                          <a:rPr lang="et-EE" sz="2400" b="0" i="0" smtClean="0">
                            <a:latin typeface="Cambria Math" pitchFamily="18" charset="0"/>
                            <a:ea typeface="Cambria Math" pitchFamily="18" charset="0"/>
                          </a:rPr>
                          <m:t>2</m:t>
                        </m:r>
                      </m:sub>
                    </m:sSub>
                    <m:r>
                      <m:rPr>
                        <m:nor/>
                      </m:rPr>
                      <a:rPr lang="et-EE" sz="2400">
                        <a:latin typeface="Cambria Math" pitchFamily="18" charset="0"/>
                        <a:ea typeface="Cambria Math" pitchFamily="18" charset="0"/>
                      </a:rPr>
                      <m:t>–</m:t>
                    </m:r>
                  </m:oMath>
                </a14:m>
                <a:r>
                  <a:rPr lang="et-EE" sz="2400" b="0" dirty="0" smtClean="0">
                    <a:latin typeface="Cambria" pitchFamily="18" charset="0"/>
                    <a:ea typeface="Cambria Math" pitchFamily="18" charset="0"/>
                  </a:rPr>
                  <a:t> parameters</a:t>
                </a:r>
              </a:p>
              <a:p>
                <a:pPr marL="82296" indent="0">
                  <a:lnSpc>
                    <a:spcPct val="150000"/>
                  </a:lnSpc>
                  <a:buNone/>
                </a:pPr>
                <a:r>
                  <a:rPr lang="et-EE" sz="2400" dirty="0" smtClean="0">
                    <a:ea typeface="Cambria Math" pitchFamily="18" charset="0"/>
                  </a:rPr>
                  <a:t> </a:t>
                </a:r>
                <a14:m>
                  <m:oMath xmlns:m="http://schemas.openxmlformats.org/officeDocument/2006/math">
                    <m:f>
                      <m:fPr>
                        <m:ctrlPr>
                          <a:rPr lang="et-EE" sz="2400" i="1" smtClean="0">
                            <a:latin typeface="Cambria Math"/>
                            <a:ea typeface="Cambria Math" pitchFamily="18" charset="0"/>
                          </a:rPr>
                        </m:ctrlPr>
                      </m:fPr>
                      <m:num>
                        <m:r>
                          <m:rPr>
                            <m:sty m:val="p"/>
                          </m:rPr>
                          <a:rPr lang="et-EE" sz="2400" i="0">
                            <a:latin typeface="Cambria Math" pitchFamily="18" charset="0"/>
                            <a:ea typeface="Cambria Math" pitchFamily="18" charset="0"/>
                          </a:rPr>
                          <m:t>d</m:t>
                        </m:r>
                        <m:d>
                          <m:dPr>
                            <m:begChr m:val="["/>
                            <m:endChr m:val="]"/>
                            <m:ctrlPr>
                              <a:rPr lang="et-EE" sz="2400" i="1" smtClean="0">
                                <a:latin typeface="Cambria Math"/>
                                <a:ea typeface="Cambria Math" pitchFamily="18" charset="0"/>
                              </a:rPr>
                            </m:ctrlPr>
                          </m:dPr>
                          <m:e>
                            <m:sSup>
                              <m:sSupPr>
                                <m:ctrlPr>
                                  <a:rPr lang="et-EE" sz="2400" i="1" smtClean="0">
                                    <a:latin typeface="Cambria Math"/>
                                    <a:ea typeface="Cambria Math" pitchFamily="18" charset="0"/>
                                  </a:rPr>
                                </m:ctrlPr>
                              </m:sSupPr>
                              <m:e>
                                <m:r>
                                  <m:rPr>
                                    <m:sty m:val="p"/>
                                  </m:rPr>
                                  <a:rPr lang="et-EE" sz="2400" b="0" i="0" smtClean="0">
                                    <a:latin typeface="Cambria Math" pitchFamily="18" charset="0"/>
                                    <a:ea typeface="Cambria Math" pitchFamily="18" charset="0"/>
                                  </a:rPr>
                                  <m:t>Ca</m:t>
                                </m:r>
                              </m:e>
                              <m:sup>
                                <m:r>
                                  <a:rPr lang="et-EE" sz="2400" b="0" i="0" smtClean="0">
                                    <a:latin typeface="Cambria Math" pitchFamily="18" charset="0"/>
                                    <a:ea typeface="Cambria Math" pitchFamily="18" charset="0"/>
                                  </a:rPr>
                                  <m:t>2+</m:t>
                                </m:r>
                              </m:sup>
                            </m:sSup>
                          </m:e>
                        </m:d>
                      </m:num>
                      <m:den>
                        <m:r>
                          <m:rPr>
                            <m:sty m:val="p"/>
                          </m:rPr>
                          <a:rPr lang="et-EE" sz="2400" b="0" i="0" smtClean="0">
                            <a:latin typeface="Cambria Math"/>
                            <a:ea typeface="Cambria Math" pitchFamily="18" charset="0"/>
                          </a:rPr>
                          <m:t>dt</m:t>
                        </m:r>
                      </m:den>
                    </m:f>
                    <m:r>
                      <m:rPr>
                        <m:nor/>
                      </m:rPr>
                      <a:rPr lang="et-EE" sz="2400">
                        <a:latin typeface="Cambria Math" pitchFamily="18" charset="0"/>
                        <a:ea typeface="Cambria Math" pitchFamily="18" charset="0"/>
                      </a:rPr>
                      <m:t> =</m:t>
                    </m:r>
                    <m:r>
                      <m:rPr>
                        <m:nor/>
                      </m:rPr>
                      <a:rPr lang="et-EE" sz="2400" b="0" i="0" smtClean="0">
                        <a:latin typeface="Cambria Math" pitchFamily="18" charset="0"/>
                        <a:ea typeface="Cambria Math" pitchFamily="18" charset="0"/>
                      </a:rPr>
                      <m:t>  </m:t>
                    </m:r>
                    <m:r>
                      <m:rPr>
                        <m:nor/>
                      </m:rPr>
                      <a:rPr lang="et-EE" sz="2400" b="0" smtClean="0">
                        <a:latin typeface="Cambria Math" pitchFamily="18" charset="0"/>
                        <a:ea typeface="Cambria Math" pitchFamily="18" charset="0"/>
                      </a:rPr>
                      <m:t>f</m:t>
                    </m:r>
                    <m:r>
                      <m:rPr>
                        <m:nor/>
                      </m:rPr>
                      <a:rPr lang="et-EE" sz="2400" b="0" i="0" smtClean="0">
                        <a:latin typeface="Cambria Math" pitchFamily="18" charset="0"/>
                        <a:ea typeface="Cambria Math" pitchFamily="18" charset="0"/>
                      </a:rPr>
                      <m:t> </m:t>
                    </m:r>
                    <m:d>
                      <m:dPr>
                        <m:ctrlPr>
                          <a:rPr lang="et-EE" sz="2400" b="0" i="1" smtClean="0">
                            <a:latin typeface="Cambria Math"/>
                            <a:ea typeface="Cambria Math" pitchFamily="18" charset="0"/>
                          </a:rPr>
                        </m:ctrlPr>
                      </m:dPr>
                      <m:e>
                        <m:d>
                          <m:dPr>
                            <m:begChr m:val="["/>
                            <m:endChr m:val="]"/>
                            <m:ctrlPr>
                              <a:rPr lang="et-EE" sz="2400" b="0" i="1" smtClean="0">
                                <a:latin typeface="Cambria Math"/>
                                <a:ea typeface="Cambria Math" pitchFamily="18" charset="0"/>
                              </a:rPr>
                            </m:ctrlPr>
                          </m:dPr>
                          <m:e>
                            <m:sSup>
                              <m:sSupPr>
                                <m:ctrlPr>
                                  <a:rPr lang="et-EE" sz="2400" b="0" i="1" smtClean="0">
                                    <a:latin typeface="Cambria Math"/>
                                    <a:ea typeface="Cambria Math" pitchFamily="18" charset="0"/>
                                  </a:rPr>
                                </m:ctrlPr>
                              </m:sSupPr>
                              <m:e>
                                <m:r>
                                  <m:rPr>
                                    <m:sty m:val="p"/>
                                  </m:rPr>
                                  <a:rPr lang="et-EE" sz="2400" b="0" i="0" smtClean="0">
                                    <a:latin typeface="Cambria Math" pitchFamily="18" charset="0"/>
                                    <a:ea typeface="Cambria Math" pitchFamily="18" charset="0"/>
                                  </a:rPr>
                                  <m:t>Ca</m:t>
                                </m:r>
                              </m:e>
                              <m:sup>
                                <m:r>
                                  <a:rPr lang="et-EE" sz="2400" b="0" i="0" smtClean="0">
                                    <a:latin typeface="Cambria Math" pitchFamily="18" charset="0"/>
                                    <a:ea typeface="Cambria Math" pitchFamily="18" charset="0"/>
                                  </a:rPr>
                                  <m:t>2+</m:t>
                                </m:r>
                              </m:sup>
                            </m:sSup>
                          </m:e>
                        </m:d>
                      </m:e>
                    </m:d>
                    <m:r>
                      <m:rPr>
                        <m:nor/>
                      </m:rPr>
                      <a:rPr lang="et-EE" sz="2400" b="0" smtClean="0">
                        <a:latin typeface="Cambria Math" pitchFamily="18" charset="0"/>
                        <a:ea typeface="Cambria Math" pitchFamily="18" charset="0"/>
                      </a:rPr>
                      <m:t> </m:t>
                    </m:r>
                  </m:oMath>
                </a14:m>
                <a:endParaRPr lang="et-EE" sz="2400" b="0" dirty="0" smtClean="0">
                  <a:latin typeface="Cambria Math" pitchFamily="18" charset="0"/>
                  <a:ea typeface="Cambria Math" pitchFamily="18" charset="0"/>
                </a:endParaRPr>
              </a:p>
              <a:p>
                <a:pPr marL="82296" indent="0">
                  <a:lnSpc>
                    <a:spcPct val="150000"/>
                  </a:lnSpc>
                  <a:buNone/>
                </a:pPr>
                <a:r>
                  <a:rPr lang="et-EE" sz="2400" dirty="0">
                    <a:latin typeface="Cambria" pitchFamily="18" charset="0"/>
                    <a:ea typeface="Cambria Math" pitchFamily="18" charset="0"/>
                  </a:rPr>
                  <a:t> </a:t>
                </a:r>
                <a14:m>
                  <m:oMath xmlns:m="http://schemas.openxmlformats.org/officeDocument/2006/math">
                    <m:d>
                      <m:dPr>
                        <m:begChr m:val="["/>
                        <m:endChr m:val="]"/>
                        <m:ctrlPr>
                          <a:rPr lang="et-EE" sz="2400" b="0" i="1" smtClean="0">
                            <a:latin typeface="Cambria Math"/>
                            <a:ea typeface="Cambria Math" pitchFamily="18" charset="0"/>
                          </a:rPr>
                        </m:ctrlPr>
                      </m:dPr>
                      <m:e>
                        <m:sSup>
                          <m:sSupPr>
                            <m:ctrlPr>
                              <a:rPr lang="et-EE" sz="2400" b="0" i="1" smtClean="0">
                                <a:latin typeface="Cambria Math"/>
                                <a:ea typeface="Cambria Math" pitchFamily="18" charset="0"/>
                              </a:rPr>
                            </m:ctrlPr>
                          </m:sSupPr>
                          <m:e>
                            <m:r>
                              <m:rPr>
                                <m:sty m:val="p"/>
                              </m:rPr>
                              <a:rPr lang="et-EE" sz="2400" b="0" i="0" smtClean="0">
                                <a:latin typeface="Cambria Math"/>
                                <a:ea typeface="Cambria Math" pitchFamily="18" charset="0"/>
                              </a:rPr>
                              <m:t>Ca</m:t>
                            </m:r>
                          </m:e>
                          <m:sup>
                            <m:r>
                              <a:rPr lang="et-EE" sz="2400" b="0" i="0" smtClean="0">
                                <a:latin typeface="Cambria Math"/>
                                <a:ea typeface="Cambria Math" pitchFamily="18" charset="0"/>
                              </a:rPr>
                              <m:t>2+</m:t>
                            </m:r>
                          </m:sup>
                        </m:sSup>
                      </m:e>
                    </m:d>
                  </m:oMath>
                </a14:m>
                <a:r>
                  <a:rPr lang="et-EE" sz="2400" b="0" dirty="0" smtClean="0">
                    <a:latin typeface="Cambria" pitchFamily="18" charset="0"/>
                    <a:ea typeface="Cambria Math" pitchFamily="18" charset="0"/>
                  </a:rPr>
                  <a:t> is  the  third-level  internal  variable</a:t>
                </a:r>
              </a:p>
              <a:p>
                <a:pPr marL="82296" indent="0">
                  <a:lnSpc>
                    <a:spcPct val="150000"/>
                  </a:lnSpc>
                  <a:buNone/>
                </a:pPr>
                <a:endParaRPr lang="et-EE" sz="2400" dirty="0">
                  <a:latin typeface="Cambria Math" pitchFamily="18" charset="0"/>
                  <a:ea typeface="Cambria Math" pitchFamily="18" charset="0"/>
                </a:endParaRPr>
              </a:p>
              <a:p>
                <a:pPr marL="82296" indent="0">
                  <a:buNone/>
                </a:pPr>
                <a:endParaRPr lang="et-EE" sz="2400" dirty="0">
                  <a:latin typeface="Cambria Math" pitchFamily="18" charset="0"/>
                  <a:ea typeface="Cambria Math"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 t="-1779"/>
                </a:stretch>
              </a:blipFill>
            </p:spPr>
            <p:txBody>
              <a:bodyPr/>
              <a:lstStyle/>
              <a:p>
                <a:r>
                  <a:rPr lang="et-EE">
                    <a:noFill/>
                  </a:rPr>
                  <a:t> </a:t>
                </a:r>
              </a:p>
            </p:txBody>
          </p:sp>
        </mc:Fallback>
      </mc:AlternateContent>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4"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5"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9" name="Picture 20" descr="ruut100-m-v-tume"/>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10"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6"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8" name="Slide Number Placeholder 7"/>
          <p:cNvSpPr>
            <a:spLocks noGrp="1"/>
          </p:cNvSpPr>
          <p:nvPr>
            <p:ph type="sldNum" sz="quarter" idx="12"/>
          </p:nvPr>
        </p:nvSpPr>
        <p:spPr/>
        <p:txBody>
          <a:bodyPr/>
          <a:lstStyle/>
          <a:p>
            <a:fld id="{85121FDB-EFFD-4161-87E0-CBA9D45701AD}" type="slidenum">
              <a:rPr lang="et-EE" smtClean="0"/>
              <a:pPr/>
              <a:t>29</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5054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b="1" dirty="0">
                <a:effectLst/>
                <a:latin typeface="Cambria" pitchFamily="18" charset="0"/>
              </a:rPr>
              <a:t>Methodology:</a:t>
            </a:r>
            <a:endParaRPr lang="et-EE" sz="3200" b="1" dirty="0">
              <a:effectLst/>
            </a:endParaRPr>
          </a:p>
        </p:txBody>
      </p:sp>
      <p:sp>
        <p:nvSpPr>
          <p:cNvPr id="3" name="Rectangle 2"/>
          <p:cNvSpPr/>
          <p:nvPr/>
        </p:nvSpPr>
        <p:spPr>
          <a:xfrm>
            <a:off x="1959292" y="2172683"/>
            <a:ext cx="1583690" cy="746760"/>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et-EE" sz="1100" dirty="0">
              <a:effectLst/>
              <a:ea typeface="Calibri"/>
              <a:cs typeface="Times New Roman"/>
            </a:endParaRPr>
          </a:p>
        </p:txBody>
      </p:sp>
      <p:sp>
        <p:nvSpPr>
          <p:cNvPr id="4" name="Rectangle 3"/>
          <p:cNvSpPr/>
          <p:nvPr/>
        </p:nvSpPr>
        <p:spPr>
          <a:xfrm>
            <a:off x="6631622" y="2157095"/>
            <a:ext cx="1583690" cy="746760"/>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t-EE" sz="1600">
                <a:effectLst/>
                <a:latin typeface="Cambria"/>
                <a:ea typeface="Calibri"/>
                <a:cs typeface="Times New Roman"/>
              </a:rPr>
              <a:t>formulate</a:t>
            </a:r>
            <a:endParaRPr lang="et-EE" sz="1100">
              <a:effectLst/>
              <a:ea typeface="Calibri"/>
              <a:cs typeface="Times New Roman"/>
            </a:endParaRPr>
          </a:p>
          <a:p>
            <a:pPr algn="ctr">
              <a:lnSpc>
                <a:spcPct val="115000"/>
              </a:lnSpc>
              <a:spcAft>
                <a:spcPts val="0"/>
              </a:spcAft>
            </a:pPr>
            <a:r>
              <a:rPr lang="et-EE" sz="1600">
                <a:effectLst/>
                <a:latin typeface="Cambria"/>
                <a:ea typeface="Calibri"/>
                <a:cs typeface="Times New Roman"/>
              </a:rPr>
              <a:t>mathematical</a:t>
            </a:r>
            <a:endParaRPr lang="et-EE" sz="1100">
              <a:effectLst/>
              <a:ea typeface="Calibri"/>
              <a:cs typeface="Times New Roman"/>
            </a:endParaRPr>
          </a:p>
          <a:p>
            <a:pPr algn="ctr">
              <a:lnSpc>
                <a:spcPct val="115000"/>
              </a:lnSpc>
              <a:spcAft>
                <a:spcPts val="1000"/>
              </a:spcAft>
            </a:pPr>
            <a:r>
              <a:rPr lang="et-EE" sz="1100">
                <a:effectLst/>
                <a:ea typeface="Calibri"/>
                <a:cs typeface="Times New Roman"/>
              </a:rPr>
              <a:t> </a:t>
            </a:r>
          </a:p>
        </p:txBody>
      </p:sp>
      <p:sp>
        <p:nvSpPr>
          <p:cNvPr id="5" name="Rectangle 4"/>
          <p:cNvSpPr/>
          <p:nvPr/>
        </p:nvSpPr>
        <p:spPr>
          <a:xfrm>
            <a:off x="4307522" y="2157095"/>
            <a:ext cx="1583690" cy="746760"/>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t-EE" sz="1600" dirty="0" smtClean="0">
                <a:effectLst/>
                <a:latin typeface="Cambria"/>
                <a:ea typeface="Calibri"/>
                <a:cs typeface="Times New Roman"/>
              </a:rPr>
              <a:t>state</a:t>
            </a:r>
            <a:endParaRPr lang="et-EE" sz="1100" dirty="0">
              <a:effectLst/>
              <a:ea typeface="Calibri"/>
              <a:cs typeface="Times New Roman"/>
            </a:endParaRPr>
          </a:p>
          <a:p>
            <a:pPr algn="ctr">
              <a:lnSpc>
                <a:spcPct val="115000"/>
              </a:lnSpc>
              <a:spcAft>
                <a:spcPts val="0"/>
              </a:spcAft>
            </a:pPr>
            <a:r>
              <a:rPr lang="et-EE" sz="1600" dirty="0">
                <a:effectLst/>
                <a:latin typeface="Cambria"/>
                <a:ea typeface="Calibri"/>
                <a:cs typeface="Times New Roman"/>
              </a:rPr>
              <a:t>physical</a:t>
            </a:r>
            <a:endParaRPr lang="et-EE" sz="1100" dirty="0">
              <a:effectLst/>
              <a:ea typeface="Calibri"/>
              <a:cs typeface="Times New Roman"/>
            </a:endParaRPr>
          </a:p>
          <a:p>
            <a:pPr algn="ctr">
              <a:lnSpc>
                <a:spcPct val="115000"/>
              </a:lnSpc>
              <a:spcAft>
                <a:spcPts val="1000"/>
              </a:spcAft>
            </a:pPr>
            <a:r>
              <a:rPr lang="et-EE" sz="1100" dirty="0">
                <a:effectLst/>
                <a:ea typeface="Calibri"/>
                <a:cs typeface="Times New Roman"/>
              </a:rPr>
              <a:t> </a:t>
            </a:r>
          </a:p>
        </p:txBody>
      </p:sp>
      <p:sp>
        <p:nvSpPr>
          <p:cNvPr id="6" name="Rectangle 5"/>
          <p:cNvSpPr/>
          <p:nvPr/>
        </p:nvSpPr>
        <p:spPr>
          <a:xfrm>
            <a:off x="1961197" y="4558665"/>
            <a:ext cx="1583690" cy="746760"/>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t-EE" sz="1600" dirty="0">
                <a:effectLst/>
                <a:latin typeface="Cambria"/>
                <a:ea typeface="Calibri"/>
                <a:cs typeface="Times New Roman"/>
              </a:rPr>
              <a:t>model</a:t>
            </a:r>
            <a:endParaRPr lang="et-EE" sz="1100" dirty="0">
              <a:effectLst/>
              <a:ea typeface="Calibri"/>
              <a:cs typeface="Times New Roman"/>
            </a:endParaRPr>
          </a:p>
          <a:p>
            <a:pPr algn="ctr">
              <a:lnSpc>
                <a:spcPct val="115000"/>
              </a:lnSpc>
              <a:spcAft>
                <a:spcPts val="0"/>
              </a:spcAft>
            </a:pPr>
            <a:r>
              <a:rPr lang="et-EE" sz="1600" dirty="0">
                <a:effectLst/>
                <a:latin typeface="Cambria"/>
                <a:ea typeface="Calibri"/>
                <a:cs typeface="Times New Roman"/>
              </a:rPr>
              <a:t>experiments</a:t>
            </a:r>
            <a:endParaRPr lang="et-EE" sz="1100" dirty="0">
              <a:effectLst/>
              <a:ea typeface="Calibri"/>
              <a:cs typeface="Times New Roman"/>
            </a:endParaRPr>
          </a:p>
          <a:p>
            <a:pPr algn="ctr">
              <a:lnSpc>
                <a:spcPct val="115000"/>
              </a:lnSpc>
              <a:spcAft>
                <a:spcPts val="1000"/>
              </a:spcAft>
            </a:pPr>
            <a:r>
              <a:rPr lang="et-EE" sz="1100" dirty="0">
                <a:effectLst/>
                <a:ea typeface="Calibri"/>
                <a:cs typeface="Times New Roman"/>
              </a:rPr>
              <a:t> </a:t>
            </a:r>
          </a:p>
        </p:txBody>
      </p:sp>
      <p:sp>
        <p:nvSpPr>
          <p:cNvPr id="7" name="Rectangle 6"/>
          <p:cNvSpPr/>
          <p:nvPr/>
        </p:nvSpPr>
        <p:spPr>
          <a:xfrm>
            <a:off x="6632257" y="4559300"/>
            <a:ext cx="1583690" cy="746760"/>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t-EE" sz="1600" dirty="0">
                <a:effectLst/>
                <a:latin typeface="Cambria"/>
                <a:ea typeface="Calibri"/>
                <a:cs typeface="Times New Roman"/>
              </a:rPr>
              <a:t>solve</a:t>
            </a:r>
            <a:endParaRPr lang="et-EE" sz="1100" dirty="0">
              <a:effectLst/>
              <a:ea typeface="Calibri"/>
              <a:cs typeface="Times New Roman"/>
            </a:endParaRPr>
          </a:p>
          <a:p>
            <a:pPr algn="ctr">
              <a:lnSpc>
                <a:spcPct val="115000"/>
              </a:lnSpc>
              <a:spcAft>
                <a:spcPts val="0"/>
              </a:spcAft>
            </a:pPr>
            <a:r>
              <a:rPr lang="et-EE" sz="1600" dirty="0">
                <a:effectLst/>
                <a:latin typeface="Cambria"/>
                <a:ea typeface="Calibri"/>
                <a:cs typeface="Times New Roman"/>
              </a:rPr>
              <a:t>mathematical</a:t>
            </a:r>
            <a:endParaRPr lang="et-EE" sz="1100" dirty="0">
              <a:effectLst/>
              <a:ea typeface="Calibri"/>
              <a:cs typeface="Times New Roman"/>
            </a:endParaRPr>
          </a:p>
          <a:p>
            <a:pPr algn="ctr">
              <a:lnSpc>
                <a:spcPct val="115000"/>
              </a:lnSpc>
              <a:spcAft>
                <a:spcPts val="1000"/>
              </a:spcAft>
            </a:pPr>
            <a:r>
              <a:rPr lang="et-EE" sz="1100" dirty="0">
                <a:effectLst/>
                <a:ea typeface="Calibri"/>
                <a:cs typeface="Times New Roman"/>
              </a:rPr>
              <a:t> </a:t>
            </a:r>
          </a:p>
        </p:txBody>
      </p:sp>
      <p:sp>
        <p:nvSpPr>
          <p:cNvPr id="8" name="Rectangle 7"/>
          <p:cNvSpPr/>
          <p:nvPr/>
        </p:nvSpPr>
        <p:spPr>
          <a:xfrm>
            <a:off x="4320222" y="4580890"/>
            <a:ext cx="1583690" cy="746760"/>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t-EE" sz="1600">
                <a:effectLst/>
                <a:latin typeface="Cambria"/>
                <a:ea typeface="Calibri"/>
                <a:cs typeface="Times New Roman"/>
              </a:rPr>
              <a:t>interpred</a:t>
            </a:r>
            <a:endParaRPr lang="et-EE" sz="1100">
              <a:effectLst/>
              <a:ea typeface="Calibri"/>
              <a:cs typeface="Times New Roman"/>
            </a:endParaRPr>
          </a:p>
          <a:p>
            <a:pPr algn="ctr">
              <a:lnSpc>
                <a:spcPct val="115000"/>
              </a:lnSpc>
              <a:spcAft>
                <a:spcPts val="0"/>
              </a:spcAft>
            </a:pPr>
            <a:r>
              <a:rPr lang="et-EE" sz="1600">
                <a:effectLst/>
                <a:latin typeface="Cambria"/>
                <a:ea typeface="Calibri"/>
                <a:cs typeface="Times New Roman"/>
              </a:rPr>
              <a:t>and validate</a:t>
            </a:r>
            <a:endParaRPr lang="et-EE" sz="1100">
              <a:effectLst/>
              <a:ea typeface="Calibri"/>
              <a:cs typeface="Times New Roman"/>
            </a:endParaRPr>
          </a:p>
          <a:p>
            <a:pPr algn="ctr">
              <a:lnSpc>
                <a:spcPct val="115000"/>
              </a:lnSpc>
              <a:spcAft>
                <a:spcPts val="1000"/>
              </a:spcAft>
            </a:pPr>
            <a:r>
              <a:rPr lang="et-EE" sz="1100">
                <a:effectLst/>
                <a:ea typeface="Calibri"/>
                <a:cs typeface="Times New Roman"/>
              </a:rPr>
              <a:t> </a:t>
            </a:r>
          </a:p>
        </p:txBody>
      </p:sp>
      <p:sp>
        <p:nvSpPr>
          <p:cNvPr id="9" name="Oval 8"/>
          <p:cNvSpPr/>
          <p:nvPr/>
        </p:nvSpPr>
        <p:spPr>
          <a:xfrm>
            <a:off x="2855297" y="3302000"/>
            <a:ext cx="2052000" cy="79184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t-EE" sz="1600" dirty="0">
                <a:effectLst/>
                <a:latin typeface="Cambria" pitchFamily="18" charset="0"/>
                <a:ea typeface="Calibri"/>
                <a:cs typeface="Times New Roman"/>
              </a:rPr>
              <a:t>observations</a:t>
            </a:r>
          </a:p>
        </p:txBody>
      </p:sp>
      <p:sp>
        <p:nvSpPr>
          <p:cNvPr id="10" name="Oval 9"/>
          <p:cNvSpPr/>
          <p:nvPr/>
        </p:nvSpPr>
        <p:spPr>
          <a:xfrm>
            <a:off x="5274487" y="3302000"/>
            <a:ext cx="2052000" cy="79184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t-EE" sz="1600" dirty="0">
                <a:effectLst/>
                <a:latin typeface="Cambria"/>
                <a:ea typeface="Calibri"/>
                <a:cs typeface="Times New Roman"/>
              </a:rPr>
              <a:t>improvements</a:t>
            </a:r>
            <a:endParaRPr lang="et-EE" sz="1600" dirty="0">
              <a:effectLst/>
              <a:ea typeface="Calibri"/>
              <a:cs typeface="Times New Roman"/>
            </a:endParaRPr>
          </a:p>
        </p:txBody>
      </p:sp>
      <p:cxnSp>
        <p:nvCxnSpPr>
          <p:cNvPr id="11" name="Straight Arrow Connector 10"/>
          <p:cNvCxnSpPr/>
          <p:nvPr/>
        </p:nvCxnSpPr>
        <p:spPr>
          <a:xfrm>
            <a:off x="3551872" y="2499995"/>
            <a:ext cx="762000" cy="6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89942" y="2515235"/>
            <a:ext cx="74803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9" idx="1"/>
          </p:cNvCxnSpPr>
          <p:nvPr/>
        </p:nvCxnSpPr>
        <p:spPr>
          <a:xfrm>
            <a:off x="2729229" y="2906788"/>
            <a:ext cx="426576" cy="511175"/>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74487" y="2903855"/>
            <a:ext cx="367873" cy="511175"/>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32240" y="4069715"/>
            <a:ext cx="504056" cy="489585"/>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99992" y="4011930"/>
            <a:ext cx="407305" cy="56896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p:cNvCxnSpPr>
          <p:nvPr/>
        </p:nvCxnSpPr>
        <p:spPr>
          <a:xfrm flipH="1">
            <a:off x="2756219" y="3977882"/>
            <a:ext cx="399586" cy="57633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274487" y="4039234"/>
            <a:ext cx="456760" cy="541656"/>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732242" y="2903855"/>
            <a:ext cx="504054" cy="45313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499992" y="2906788"/>
            <a:ext cx="407305" cy="480689"/>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sp>
        <p:nvSpPr>
          <p:cNvPr id="22" name="Rectangle 2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4" name="Straight Arrow Connector 23"/>
          <p:cNvCxnSpPr>
            <a:endCxn id="6" idx="3"/>
          </p:cNvCxnSpPr>
          <p:nvPr/>
        </p:nvCxnSpPr>
        <p:spPr>
          <a:xfrm flipH="1">
            <a:off x="3544887" y="4931410"/>
            <a:ext cx="785177" cy="6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903912" y="4930775"/>
            <a:ext cx="762000" cy="6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2"/>
            <a:endCxn id="7" idx="0"/>
          </p:cNvCxnSpPr>
          <p:nvPr/>
        </p:nvCxnSpPr>
        <p:spPr>
          <a:xfrm>
            <a:off x="7423467" y="2903855"/>
            <a:ext cx="635" cy="165544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9" name="Group 15"/>
          <p:cNvGrpSpPr>
            <a:grpSpLocks/>
          </p:cNvGrpSpPr>
          <p:nvPr/>
        </p:nvGrpSpPr>
        <p:grpSpPr bwMode="auto">
          <a:xfrm>
            <a:off x="58328" y="6376987"/>
            <a:ext cx="750888" cy="481013"/>
            <a:chOff x="476" y="799"/>
            <a:chExt cx="2397" cy="1536"/>
          </a:xfrm>
        </p:grpSpPr>
        <p:grpSp>
          <p:nvGrpSpPr>
            <p:cNvPr id="40" name="Group 16"/>
            <p:cNvGrpSpPr>
              <a:grpSpLocks/>
            </p:cNvGrpSpPr>
            <p:nvPr/>
          </p:nvGrpSpPr>
          <p:grpSpPr bwMode="auto">
            <a:xfrm>
              <a:off x="476" y="816"/>
              <a:ext cx="2397" cy="1519"/>
              <a:chOff x="476" y="816"/>
              <a:chExt cx="2397" cy="1519"/>
            </a:xfrm>
          </p:grpSpPr>
          <p:sp>
            <p:nvSpPr>
              <p:cNvPr id="47"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48"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41" name="Group 19"/>
            <p:cNvGrpSpPr>
              <a:grpSpLocks/>
            </p:cNvGrpSpPr>
            <p:nvPr/>
          </p:nvGrpSpPr>
          <p:grpSpPr bwMode="auto">
            <a:xfrm>
              <a:off x="1778" y="799"/>
              <a:ext cx="1077" cy="821"/>
              <a:chOff x="9975" y="1583"/>
              <a:chExt cx="789" cy="548"/>
            </a:xfrm>
          </p:grpSpPr>
          <p:pic>
            <p:nvPicPr>
              <p:cNvPr id="42"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43"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4"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6"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49"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23" name="Footer Placeholder 22"/>
          <p:cNvSpPr>
            <a:spLocks noGrp="1"/>
          </p:cNvSpPr>
          <p:nvPr>
            <p:ph type="ftr" sz="quarter" idx="11"/>
          </p:nvPr>
        </p:nvSpPr>
        <p:spPr/>
        <p:txBody>
          <a:bodyPr/>
          <a:lstStyle/>
          <a:p>
            <a:r>
              <a:rPr lang="et-EE" smtClean="0"/>
              <a:t>Prof. J.Engelbrecht</a:t>
            </a:r>
            <a:endParaRPr lang="et-EE"/>
          </a:p>
        </p:txBody>
      </p:sp>
      <p:sp>
        <p:nvSpPr>
          <p:cNvPr id="25" name="TextBox 24"/>
          <p:cNvSpPr txBox="1"/>
          <p:nvPr/>
        </p:nvSpPr>
        <p:spPr>
          <a:xfrm>
            <a:off x="2056937" y="2125753"/>
            <a:ext cx="1368152" cy="861774"/>
          </a:xfrm>
          <a:prstGeom prst="rect">
            <a:avLst/>
          </a:prstGeom>
          <a:noFill/>
        </p:spPr>
        <p:txBody>
          <a:bodyPr wrap="square" rtlCol="0">
            <a:spAutoFit/>
          </a:bodyPr>
          <a:lstStyle/>
          <a:p>
            <a:pPr algn="ctr"/>
            <a:r>
              <a:rPr lang="et-EE" sz="1600" dirty="0">
                <a:latin typeface="Cambria" pitchFamily="18" charset="0"/>
              </a:rPr>
              <a:t>real world:</a:t>
            </a:r>
          </a:p>
          <a:p>
            <a:pPr algn="ctr"/>
            <a:r>
              <a:rPr lang="et-EE" sz="1600" dirty="0">
                <a:latin typeface="Cambria" pitchFamily="18" charset="0"/>
              </a:rPr>
              <a:t>real problem</a:t>
            </a:r>
          </a:p>
          <a:p>
            <a:endParaRPr lang="et-EE" dirty="0"/>
          </a:p>
        </p:txBody>
      </p:sp>
      <p:sp>
        <p:nvSpPr>
          <p:cNvPr id="27" name="Slide Number Placeholder 26"/>
          <p:cNvSpPr>
            <a:spLocks noGrp="1"/>
          </p:cNvSpPr>
          <p:nvPr>
            <p:ph type="sldNum" sz="quarter" idx="12"/>
          </p:nvPr>
        </p:nvSpPr>
        <p:spPr/>
        <p:txBody>
          <a:bodyPr/>
          <a:lstStyle/>
          <a:p>
            <a:fld id="{85121FDB-EFFD-4161-87E0-CBA9D45701AD}" type="slidenum">
              <a:rPr lang="et-EE" smtClean="0"/>
              <a:pPr/>
              <a:t>3</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269027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296" indent="0">
              <a:buNone/>
            </a:pPr>
            <a:r>
              <a:rPr lang="et-EE" dirty="0">
                <a:effectLst>
                  <a:outerShdw blurRad="38100" dist="38100" dir="2700000" algn="tl">
                    <a:srgbClr val="000000">
                      <a:alpha val="43137"/>
                    </a:srgbClr>
                  </a:outerShdw>
                </a:effectLst>
                <a:latin typeface="Cambria" pitchFamily="18" charset="0"/>
              </a:rPr>
              <a:t>Social systems</a:t>
            </a:r>
            <a:endParaRPr lang="et-EE" dirty="0" smtClean="0">
              <a:effectLst>
                <a:outerShdw blurRad="38100" dist="38100" dir="2700000" algn="tl">
                  <a:srgbClr val="000000">
                    <a:alpha val="43137"/>
                  </a:srgbClr>
                </a:outerShdw>
              </a:effectLst>
              <a:latin typeface="Cambria" pitchFamily="18" charset="0"/>
            </a:endParaRPr>
          </a:p>
          <a:p>
            <a:pPr marL="82296" indent="0">
              <a:buNone/>
            </a:pPr>
            <a:endParaRPr lang="et-EE" sz="2800" dirty="0">
              <a:latin typeface="Cambria" pitchFamily="18" charset="0"/>
            </a:endParaRPr>
          </a:p>
          <a:p>
            <a:pPr marL="82296" indent="0">
              <a:lnSpc>
                <a:spcPct val="150000"/>
              </a:lnSpc>
              <a:buNone/>
            </a:pPr>
            <a:r>
              <a:rPr lang="et-EE" sz="2400" b="1" dirty="0" smtClean="0">
                <a:latin typeface="Cambria" pitchFamily="18" charset="0"/>
              </a:rPr>
              <a:t>Economy</a:t>
            </a:r>
          </a:p>
          <a:p>
            <a:pPr marL="82296" indent="0">
              <a:lnSpc>
                <a:spcPct val="150000"/>
              </a:lnSpc>
              <a:buNone/>
            </a:pPr>
            <a:r>
              <a:rPr lang="et-EE" sz="2400" b="1" dirty="0" smtClean="0">
                <a:latin typeface="Cambria" pitchFamily="18" charset="0"/>
              </a:rPr>
              <a:t>Elections</a:t>
            </a:r>
          </a:p>
          <a:p>
            <a:pPr marL="82296" indent="0">
              <a:buNone/>
            </a:pPr>
            <a:endParaRPr lang="et-EE" sz="2800" dirty="0">
              <a:latin typeface="Cambria" pitchFamily="18" charset="0"/>
            </a:endParaRPr>
          </a:p>
          <a:p>
            <a:pPr marL="82296" indent="0">
              <a:buNone/>
            </a:pPr>
            <a:endParaRPr lang="et-EE" dirty="0"/>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30</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470023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dirty="0" smtClean="0">
                <a:latin typeface="Cambria" pitchFamily="18" charset="0"/>
              </a:rPr>
              <a:t>The </a:t>
            </a:r>
            <a:r>
              <a:rPr lang="et-EE" sz="3200" dirty="0" smtClean="0">
                <a:solidFill>
                  <a:schemeClr val="tx2"/>
                </a:solidFill>
                <a:latin typeface="Cambria" pitchFamily="18" charset="0"/>
              </a:rPr>
              <a:t>Black-Scholes</a:t>
            </a:r>
            <a:r>
              <a:rPr lang="et-EE" sz="3200" dirty="0" smtClean="0">
                <a:latin typeface="Cambria" pitchFamily="18" charset="0"/>
              </a:rPr>
              <a:t> model (1)</a:t>
            </a:r>
            <a:endParaRPr lang="et-EE" sz="3200" dirty="0">
              <a:latin typeface="Cambria" pitchFamily="18" charset="0"/>
            </a:endParaRPr>
          </a:p>
        </p:txBody>
      </p:sp>
      <p:sp>
        <p:nvSpPr>
          <p:cNvPr id="3" name="Content Placeholder 2"/>
          <p:cNvSpPr>
            <a:spLocks noGrp="1"/>
          </p:cNvSpPr>
          <p:nvPr>
            <p:ph idx="1"/>
          </p:nvPr>
        </p:nvSpPr>
        <p:spPr/>
        <p:txBody>
          <a:bodyPr/>
          <a:lstStyle/>
          <a:p>
            <a:pPr marL="82296" indent="0">
              <a:buNone/>
            </a:pPr>
            <a:r>
              <a:rPr lang="en-US" sz="2800" dirty="0" smtClean="0">
                <a:latin typeface="Cambria" pitchFamily="18" charset="0"/>
              </a:rPr>
              <a:t>Assumptions</a:t>
            </a:r>
          </a:p>
          <a:p>
            <a:pPr lvl="1">
              <a:buClr>
                <a:schemeClr val="tx2"/>
              </a:buClr>
              <a:buFont typeface="Arial" pitchFamily="34" charset="0"/>
              <a:buChar char="•"/>
            </a:pPr>
            <a:r>
              <a:rPr lang="en-US" sz="2400" dirty="0" smtClean="0">
                <a:latin typeface="Cambria" pitchFamily="18" charset="0"/>
              </a:rPr>
              <a:t>these is no way to make a riskless profit</a:t>
            </a:r>
          </a:p>
          <a:p>
            <a:pPr lvl="1">
              <a:buClr>
                <a:schemeClr val="tx2"/>
              </a:buClr>
              <a:buFont typeface="Arial" pitchFamily="34" charset="0"/>
              <a:buChar char="•"/>
            </a:pPr>
            <a:r>
              <a:rPr lang="en-US" sz="2400" dirty="0" smtClean="0">
                <a:latin typeface="Cambria" pitchFamily="18" charset="0"/>
              </a:rPr>
              <a:t>it is possible to borrow and lend cash  at  a </a:t>
            </a:r>
          </a:p>
          <a:p>
            <a:pPr marL="402336" lvl="1" indent="0">
              <a:buClr>
                <a:schemeClr val="tx2"/>
              </a:buClr>
              <a:buNone/>
            </a:pPr>
            <a:r>
              <a:rPr lang="en-US" sz="2400" dirty="0" smtClean="0">
                <a:latin typeface="Cambria" pitchFamily="18" charset="0"/>
              </a:rPr>
              <a:t>    constant risk-free  interest  rate</a:t>
            </a:r>
          </a:p>
          <a:p>
            <a:pPr lvl="1">
              <a:buClr>
                <a:schemeClr val="tx2"/>
              </a:buClr>
              <a:buFont typeface="Arial" pitchFamily="34" charset="0"/>
              <a:buChar char="•"/>
            </a:pPr>
            <a:r>
              <a:rPr lang="en-US" sz="2400" dirty="0" smtClean="0">
                <a:latin typeface="Cambria" pitchFamily="18" charset="0"/>
              </a:rPr>
              <a:t>it is possible to buy and sell any amount</a:t>
            </a:r>
          </a:p>
          <a:p>
            <a:pPr lvl="1">
              <a:buClr>
                <a:schemeClr val="tx2"/>
              </a:buClr>
              <a:buFont typeface="Arial" pitchFamily="34" charset="0"/>
              <a:buChar char="•"/>
            </a:pPr>
            <a:r>
              <a:rPr lang="en-US" sz="2400" dirty="0" smtClean="0">
                <a:latin typeface="Cambria" pitchFamily="18" charset="0"/>
              </a:rPr>
              <a:t>the above transactions do not incure any fees</a:t>
            </a:r>
          </a:p>
          <a:p>
            <a:pPr lvl="1">
              <a:buClr>
                <a:schemeClr val="tx2"/>
              </a:buClr>
              <a:buFont typeface="Arial" pitchFamily="34" charset="0"/>
              <a:buChar char="•"/>
            </a:pPr>
            <a:r>
              <a:rPr lang="en-US" sz="2400" dirty="0" smtClean="0">
                <a:latin typeface="Cambria" pitchFamily="18" charset="0"/>
              </a:rPr>
              <a:t>the stock price follows a geometric Brownian motion</a:t>
            </a:r>
          </a:p>
          <a:p>
            <a:pPr lvl="1">
              <a:buClr>
                <a:schemeClr val="tx2"/>
              </a:buClr>
              <a:buFont typeface="Arial" pitchFamily="34" charset="0"/>
              <a:buChar char="•"/>
            </a:pPr>
            <a:r>
              <a:rPr lang="en-US" sz="2400" dirty="0" smtClean="0">
                <a:latin typeface="Cambria" pitchFamily="18" charset="0"/>
              </a:rPr>
              <a:t>the underlying security does not pay a dividend</a:t>
            </a:r>
          </a:p>
          <a:p>
            <a:pPr lvl="1">
              <a:buFont typeface="Arial" pitchFamily="34" charset="0"/>
              <a:buChar char="•"/>
            </a:pPr>
            <a:endParaRPr lang="et-EE" sz="2400" dirty="0" smtClean="0">
              <a:latin typeface="Cambria" pitchFamily="18" charset="0"/>
            </a:endParaRPr>
          </a:p>
          <a:p>
            <a:pPr lvl="1">
              <a:buFont typeface="Arial" pitchFamily="34" charset="0"/>
              <a:buChar char="•"/>
            </a:pPr>
            <a:endParaRPr lang="et-EE" sz="2000" dirty="0" smtClean="0">
              <a:latin typeface="Cambria" pitchFamily="18" charset="0"/>
            </a:endParaRPr>
          </a:p>
          <a:p>
            <a:pPr marL="82296" indent="0">
              <a:buNone/>
            </a:pPr>
            <a:endParaRPr lang="et-EE" dirty="0">
              <a:latin typeface="Cambria" pitchFamily="18" charset="0"/>
            </a:endParaRPr>
          </a:p>
        </p:txBody>
      </p:sp>
      <p:grpSp>
        <p:nvGrpSpPr>
          <p:cNvPr id="25" name="Group 15"/>
          <p:cNvGrpSpPr>
            <a:grpSpLocks/>
          </p:cNvGrpSpPr>
          <p:nvPr/>
        </p:nvGrpSpPr>
        <p:grpSpPr bwMode="auto">
          <a:xfrm>
            <a:off x="58328" y="6376987"/>
            <a:ext cx="750888" cy="481013"/>
            <a:chOff x="476" y="799"/>
            <a:chExt cx="2397" cy="1536"/>
          </a:xfrm>
        </p:grpSpPr>
        <p:grpSp>
          <p:nvGrpSpPr>
            <p:cNvPr id="26" name="Group 16"/>
            <p:cNvGrpSpPr>
              <a:grpSpLocks/>
            </p:cNvGrpSpPr>
            <p:nvPr/>
          </p:nvGrpSpPr>
          <p:grpSpPr bwMode="auto">
            <a:xfrm>
              <a:off x="476" y="816"/>
              <a:ext cx="2397" cy="1519"/>
              <a:chOff x="476" y="816"/>
              <a:chExt cx="2397" cy="1519"/>
            </a:xfrm>
          </p:grpSpPr>
          <p:sp>
            <p:nvSpPr>
              <p:cNvPr id="3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3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27" name="Group 19"/>
            <p:cNvGrpSpPr>
              <a:grpSpLocks/>
            </p:cNvGrpSpPr>
            <p:nvPr/>
          </p:nvGrpSpPr>
          <p:grpSpPr bwMode="auto">
            <a:xfrm>
              <a:off x="1778" y="799"/>
              <a:ext cx="1077" cy="821"/>
              <a:chOff x="9975" y="1583"/>
              <a:chExt cx="789" cy="548"/>
            </a:xfrm>
          </p:grpSpPr>
          <p:pic>
            <p:nvPicPr>
              <p:cNvPr id="2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2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3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5" name="Slide Number Placeholder 4"/>
          <p:cNvSpPr>
            <a:spLocks noGrp="1"/>
          </p:cNvSpPr>
          <p:nvPr>
            <p:ph type="sldNum" sz="quarter" idx="12"/>
          </p:nvPr>
        </p:nvSpPr>
        <p:spPr/>
        <p:txBody>
          <a:bodyPr/>
          <a:lstStyle/>
          <a:p>
            <a:fld id="{85121FDB-EFFD-4161-87E0-CBA9D45701AD}" type="slidenum">
              <a:rPr lang="et-EE" smtClean="0"/>
              <a:pPr/>
              <a:t>31</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51038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dirty="0" smtClean="0">
                <a:latin typeface="Cambria" pitchFamily="18" charset="0"/>
              </a:rPr>
              <a:t>The Black-Scholes model (2)</a:t>
            </a:r>
            <a:endParaRPr lang="et-EE" sz="3200" dirty="0">
              <a:latin typeface="Cambria" pitchFamily="18" charset="0"/>
            </a:endParaRPr>
          </a:p>
        </p:txBody>
      </p: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6" name="Rectangle 5"/>
              <p:cNvSpPr/>
              <p:nvPr/>
            </p:nvSpPr>
            <p:spPr>
              <a:xfrm>
                <a:off x="1475656" y="1523881"/>
                <a:ext cx="5365188" cy="83362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t-EE" sz="2400" i="1" smtClean="0">
                              <a:solidFill>
                                <a:prstClr val="black"/>
                              </a:solidFill>
                              <a:latin typeface="Cambria Math"/>
                            </a:rPr>
                          </m:ctrlPr>
                        </m:fPr>
                        <m:num>
                          <m:r>
                            <a:rPr lang="et-EE" sz="2400" i="0" smtClean="0">
                              <a:solidFill>
                                <a:prstClr val="black"/>
                              </a:solidFill>
                              <a:latin typeface="Cambria Math"/>
                            </a:rPr>
                            <m:t>𝜕</m:t>
                          </m:r>
                          <m:r>
                            <m:rPr>
                              <m:sty m:val="p"/>
                            </m:rPr>
                            <a:rPr lang="et-EE" sz="2400" b="0" i="0" smtClean="0">
                              <a:solidFill>
                                <a:prstClr val="black"/>
                              </a:solidFill>
                              <a:latin typeface="Cambria Math"/>
                            </a:rPr>
                            <m:t>V</m:t>
                          </m:r>
                        </m:num>
                        <m:den>
                          <m:r>
                            <a:rPr lang="et-EE" sz="2400" i="0" smtClean="0">
                              <a:solidFill>
                                <a:prstClr val="black"/>
                              </a:solidFill>
                              <a:latin typeface="Cambria Math"/>
                            </a:rPr>
                            <m:t>𝜕</m:t>
                          </m:r>
                          <m:r>
                            <m:rPr>
                              <m:sty m:val="p"/>
                            </m:rPr>
                            <a:rPr lang="et-EE" sz="2400" b="0" i="0" smtClean="0">
                              <a:solidFill>
                                <a:prstClr val="black"/>
                              </a:solidFill>
                              <a:latin typeface="Cambria Math"/>
                            </a:rPr>
                            <m:t>t</m:t>
                          </m:r>
                        </m:den>
                      </m:f>
                      <m:r>
                        <a:rPr lang="el-GR" sz="2400" i="0" smtClean="0">
                          <a:solidFill>
                            <a:prstClr val="black"/>
                          </a:solidFill>
                          <a:latin typeface="Cambria Math"/>
                        </a:rPr>
                        <m:t>+</m:t>
                      </m:r>
                      <m:func>
                        <m:funcPr>
                          <m:ctrlPr>
                            <a:rPr lang="et-EE" sz="2400" i="1" smtClean="0">
                              <a:solidFill>
                                <a:prstClr val="black"/>
                              </a:solidFill>
                              <a:latin typeface="Cambria Math"/>
                            </a:rPr>
                          </m:ctrlPr>
                        </m:funcPr>
                        <m:fName>
                          <m:f>
                            <m:fPr>
                              <m:ctrlPr>
                                <a:rPr lang="et-EE" sz="2400" i="1">
                                  <a:solidFill>
                                    <a:prstClr val="black"/>
                                  </a:solidFill>
                                  <a:latin typeface="Cambria Math"/>
                                </a:rPr>
                              </m:ctrlPr>
                            </m:fPr>
                            <m:num>
                              <m:r>
                                <a:rPr lang="et-EE" sz="2400" i="0">
                                  <a:solidFill>
                                    <a:prstClr val="black"/>
                                  </a:solidFill>
                                  <a:latin typeface="Cambria Math"/>
                                </a:rPr>
                                <m:t>1</m:t>
                              </m:r>
                            </m:num>
                            <m:den>
                              <m:r>
                                <a:rPr lang="et-EE" sz="2400" i="0">
                                  <a:solidFill>
                                    <a:prstClr val="black"/>
                                  </a:solidFill>
                                  <a:latin typeface="Cambria Math"/>
                                </a:rPr>
                                <m:t>2</m:t>
                              </m:r>
                            </m:den>
                          </m:f>
                          <m:sSup>
                            <m:sSupPr>
                              <m:ctrlPr>
                                <a:rPr lang="et-EE" sz="2400" i="1" smtClean="0">
                                  <a:solidFill>
                                    <a:prstClr val="black"/>
                                  </a:solidFill>
                                  <a:latin typeface="Cambria Math"/>
                                </a:rPr>
                              </m:ctrlPr>
                            </m:sSupPr>
                            <m:e>
                              <m:r>
                                <m:rPr>
                                  <m:sty m:val="p"/>
                                </m:rPr>
                                <a:rPr lang="et-EE" sz="2400" i="0" smtClean="0">
                                  <a:solidFill>
                                    <a:prstClr val="black"/>
                                  </a:solidFill>
                                  <a:latin typeface="Cambria Math"/>
                                  <a:ea typeface="Cambria Math"/>
                                </a:rPr>
                                <m:t>σ</m:t>
                              </m:r>
                            </m:e>
                            <m:sup>
                              <m:r>
                                <a:rPr lang="et-EE" sz="2400" b="0" i="0" smtClean="0">
                                  <a:solidFill>
                                    <a:prstClr val="black"/>
                                  </a:solidFill>
                                  <a:latin typeface="Cambria Math"/>
                                </a:rPr>
                                <m:t>2</m:t>
                              </m:r>
                            </m:sup>
                          </m:sSup>
                        </m:fName>
                        <m:e>
                          <m:sSup>
                            <m:sSupPr>
                              <m:ctrlPr>
                                <a:rPr lang="et-EE" sz="2400" i="1" smtClean="0">
                                  <a:solidFill>
                                    <a:prstClr val="black"/>
                                  </a:solidFill>
                                  <a:latin typeface="Cambria Math"/>
                                </a:rPr>
                              </m:ctrlPr>
                            </m:sSupPr>
                            <m:e>
                              <m:r>
                                <m:rPr>
                                  <m:sty m:val="p"/>
                                </m:rPr>
                                <a:rPr lang="et-EE" sz="2400" b="0" i="0" smtClean="0">
                                  <a:solidFill>
                                    <a:prstClr val="black"/>
                                  </a:solidFill>
                                  <a:latin typeface="Cambria Math"/>
                                </a:rPr>
                                <m:t>S</m:t>
                              </m:r>
                            </m:e>
                            <m:sup>
                              <m:r>
                                <a:rPr lang="et-EE" sz="2400" b="0" i="0" smtClean="0">
                                  <a:solidFill>
                                    <a:prstClr val="black"/>
                                  </a:solidFill>
                                  <a:latin typeface="Cambria Math"/>
                                </a:rPr>
                                <m:t>2</m:t>
                              </m:r>
                            </m:sup>
                          </m:sSup>
                          <m:f>
                            <m:fPr>
                              <m:ctrlPr>
                                <a:rPr lang="et-EE" sz="2400" i="1" smtClean="0">
                                  <a:solidFill>
                                    <a:prstClr val="black"/>
                                  </a:solidFill>
                                  <a:latin typeface="Cambria Math"/>
                                </a:rPr>
                              </m:ctrlPr>
                            </m:fPr>
                            <m:num>
                              <m:sSup>
                                <m:sSupPr>
                                  <m:ctrlPr>
                                    <a:rPr lang="et-EE" sz="2400" i="1" smtClean="0">
                                      <a:solidFill>
                                        <a:prstClr val="black"/>
                                      </a:solidFill>
                                      <a:latin typeface="Cambria Math"/>
                                    </a:rPr>
                                  </m:ctrlPr>
                                </m:sSupPr>
                                <m:e>
                                  <m:r>
                                    <a:rPr lang="et-EE" sz="2400" i="0" smtClean="0">
                                      <a:solidFill>
                                        <a:prstClr val="black"/>
                                      </a:solidFill>
                                      <a:latin typeface="Cambria Math"/>
                                      <a:ea typeface="Cambria Math"/>
                                    </a:rPr>
                                    <m:t>𝜕</m:t>
                                  </m:r>
                                </m:e>
                                <m:sup>
                                  <m:r>
                                    <a:rPr lang="et-EE" sz="2400" b="0" i="0" smtClean="0">
                                      <a:solidFill>
                                        <a:prstClr val="black"/>
                                      </a:solidFill>
                                      <a:latin typeface="Cambria Math"/>
                                    </a:rPr>
                                    <m:t>2</m:t>
                                  </m:r>
                                </m:sup>
                              </m:sSup>
                              <m:r>
                                <m:rPr>
                                  <m:sty m:val="p"/>
                                </m:rPr>
                                <a:rPr lang="et-EE" sz="2400" b="0" i="0" smtClean="0">
                                  <a:solidFill>
                                    <a:prstClr val="black"/>
                                  </a:solidFill>
                                  <a:latin typeface="Cambria Math"/>
                                </a:rPr>
                                <m:t>V</m:t>
                              </m:r>
                            </m:num>
                            <m:den>
                              <m:r>
                                <a:rPr lang="et-EE" sz="2400" i="0" smtClean="0">
                                  <a:solidFill>
                                    <a:prstClr val="black"/>
                                  </a:solidFill>
                                  <a:latin typeface="Cambria Math"/>
                                </a:rPr>
                                <m:t>𝜕</m:t>
                              </m:r>
                              <m:sSup>
                                <m:sSupPr>
                                  <m:ctrlPr>
                                    <a:rPr lang="et-EE" sz="2400" i="1" smtClean="0">
                                      <a:solidFill>
                                        <a:prstClr val="black"/>
                                      </a:solidFill>
                                      <a:latin typeface="Cambria Math"/>
                                    </a:rPr>
                                  </m:ctrlPr>
                                </m:sSupPr>
                                <m:e>
                                  <m:r>
                                    <m:rPr>
                                      <m:sty m:val="p"/>
                                    </m:rPr>
                                    <a:rPr lang="et-EE" sz="2400" b="0" i="0" smtClean="0">
                                      <a:solidFill>
                                        <a:prstClr val="black"/>
                                      </a:solidFill>
                                      <a:latin typeface="Cambria Math"/>
                                    </a:rPr>
                                    <m:t>S</m:t>
                                  </m:r>
                                </m:e>
                                <m:sup>
                                  <m:r>
                                    <a:rPr lang="et-EE" sz="2400" b="0" i="0" smtClean="0">
                                      <a:solidFill>
                                        <a:prstClr val="black"/>
                                      </a:solidFill>
                                      <a:latin typeface="Cambria Math"/>
                                    </a:rPr>
                                    <m:t>2</m:t>
                                  </m:r>
                                </m:sup>
                              </m:sSup>
                            </m:den>
                          </m:f>
                        </m:e>
                      </m:func>
                      <m:r>
                        <a:rPr lang="et-EE" sz="2400" b="0" i="0" smtClean="0">
                          <a:solidFill>
                            <a:prstClr val="black"/>
                          </a:solidFill>
                          <a:latin typeface="Cambria Math"/>
                        </a:rPr>
                        <m:t>+</m:t>
                      </m:r>
                      <m:r>
                        <m:rPr>
                          <m:sty m:val="p"/>
                        </m:rPr>
                        <a:rPr lang="et-EE" sz="2400" b="0" i="0" smtClean="0">
                          <a:solidFill>
                            <a:prstClr val="black"/>
                          </a:solidFill>
                          <a:latin typeface="Cambria Math"/>
                        </a:rPr>
                        <m:t>r</m:t>
                      </m:r>
                      <m:func>
                        <m:funcPr>
                          <m:ctrlPr>
                            <a:rPr lang="et-EE" sz="2400" i="1" smtClean="0">
                              <a:solidFill>
                                <a:prstClr val="black"/>
                              </a:solidFill>
                              <a:latin typeface="Cambria Math"/>
                            </a:rPr>
                          </m:ctrlPr>
                        </m:funcPr>
                        <m:fName>
                          <m:r>
                            <m:rPr>
                              <m:sty m:val="p"/>
                            </m:rPr>
                            <a:rPr lang="et-EE" sz="2400" b="0" i="0" smtClean="0">
                              <a:solidFill>
                                <a:prstClr val="black"/>
                              </a:solidFill>
                              <a:latin typeface="Cambria Math"/>
                            </a:rPr>
                            <m:t>S</m:t>
                          </m:r>
                        </m:fName>
                        <m:e>
                          <m:f>
                            <m:fPr>
                              <m:ctrlPr>
                                <a:rPr lang="et-EE" sz="2400" i="1" smtClean="0">
                                  <a:solidFill>
                                    <a:prstClr val="black"/>
                                  </a:solidFill>
                                  <a:latin typeface="Cambria Math"/>
                                </a:rPr>
                              </m:ctrlPr>
                            </m:fPr>
                            <m:num>
                              <m:r>
                                <a:rPr lang="et-EE" sz="2400" i="0" smtClean="0">
                                  <a:solidFill>
                                    <a:prstClr val="black"/>
                                  </a:solidFill>
                                  <a:latin typeface="Cambria Math"/>
                                  <a:ea typeface="Cambria Math"/>
                                </a:rPr>
                                <m:t>𝜕</m:t>
                              </m:r>
                              <m:r>
                                <m:rPr>
                                  <m:sty m:val="p"/>
                                </m:rPr>
                                <a:rPr lang="et-EE" sz="2400" b="0" i="0" smtClean="0">
                                  <a:solidFill>
                                    <a:prstClr val="black"/>
                                  </a:solidFill>
                                  <a:latin typeface="Cambria Math"/>
                                  <a:ea typeface="Cambria Math"/>
                                </a:rPr>
                                <m:t>V</m:t>
                              </m:r>
                            </m:num>
                            <m:den>
                              <m:r>
                                <a:rPr lang="et-EE" sz="2400" i="0" smtClean="0">
                                  <a:solidFill>
                                    <a:prstClr val="black"/>
                                  </a:solidFill>
                                  <a:latin typeface="Cambria Math"/>
                                  <a:ea typeface="Cambria Math"/>
                                </a:rPr>
                                <m:t>𝜕</m:t>
                              </m:r>
                              <m:r>
                                <m:rPr>
                                  <m:sty m:val="p"/>
                                </m:rPr>
                                <a:rPr lang="et-EE" sz="2400" b="0" i="0" smtClean="0">
                                  <a:solidFill>
                                    <a:prstClr val="black"/>
                                  </a:solidFill>
                                  <a:latin typeface="Cambria Math"/>
                                  <a:ea typeface="Cambria Math"/>
                                </a:rPr>
                                <m:t>S</m:t>
                              </m:r>
                            </m:den>
                          </m:f>
                          <m:r>
                            <a:rPr lang="et-EE" sz="2400" b="0" i="0" smtClean="0">
                              <a:solidFill>
                                <a:prstClr val="black"/>
                              </a:solidFill>
                              <a:latin typeface="Cambria Math"/>
                            </a:rPr>
                            <m:t> −</m:t>
                          </m:r>
                          <m:r>
                            <m:rPr>
                              <m:sty m:val="p"/>
                            </m:rPr>
                            <a:rPr lang="et-EE" sz="2400" b="0" i="0" smtClean="0">
                              <a:solidFill>
                                <a:prstClr val="black"/>
                              </a:solidFill>
                              <a:latin typeface="Cambria Math"/>
                            </a:rPr>
                            <m:t>rV</m:t>
                          </m:r>
                          <m:r>
                            <a:rPr lang="et-EE" sz="2400" b="0" i="0" smtClean="0">
                              <a:solidFill>
                                <a:prstClr val="black"/>
                              </a:solidFill>
                              <a:latin typeface="Cambria Math"/>
                            </a:rPr>
                            <m:t>=0    </m:t>
                          </m:r>
                        </m:e>
                      </m:func>
                    </m:oMath>
                  </m:oMathPara>
                </a14:m>
                <a:endParaRPr lang="et-EE" sz="2400" dirty="0"/>
              </a:p>
            </p:txBody>
          </p:sp>
        </mc:Choice>
        <mc:Fallback>
          <p:sp>
            <p:nvSpPr>
              <p:cNvPr id="6" name="Rectangle 5"/>
              <p:cNvSpPr>
                <a:spLocks noRot="1" noChangeAspect="1" noMove="1" noResize="1" noEditPoints="1" noAdjustHandles="1" noChangeArrowheads="1" noChangeShapeType="1" noTextEdit="1"/>
              </p:cNvSpPr>
              <p:nvPr/>
            </p:nvSpPr>
            <p:spPr>
              <a:xfrm>
                <a:off x="1475656" y="1523881"/>
                <a:ext cx="5365188" cy="833626"/>
              </a:xfrm>
              <a:prstGeom prst="rect">
                <a:avLst/>
              </a:prstGeom>
              <a:blipFill rotWithShape="1">
                <a:blip r:embed="rId2"/>
                <a:stretch>
                  <a:fillRect/>
                </a:stretch>
              </a:blipFill>
            </p:spPr>
            <p:txBody>
              <a:bodyPr/>
              <a:lstStyle/>
              <a:p>
                <a:r>
                  <a:rPr lang="et-EE">
                    <a:noFill/>
                  </a:rPr>
                  <a:t> </a:t>
                </a:r>
              </a:p>
            </p:txBody>
          </p:sp>
        </mc:Fallback>
      </mc:AlternateContent>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7" name="TextBox 6"/>
              <p:cNvSpPr txBox="1"/>
              <p:nvPr/>
            </p:nvSpPr>
            <p:spPr>
              <a:xfrm>
                <a:off x="1547664" y="2708920"/>
                <a:ext cx="7200800" cy="4930004"/>
              </a:xfrm>
              <a:prstGeom prst="rect">
                <a:avLst/>
              </a:prstGeom>
              <a:noFill/>
            </p:spPr>
            <p:txBody>
              <a:bodyPr wrap="square" rtlCol="0">
                <a:spAutoFit/>
              </a:bodyPr>
              <a:lstStyle/>
              <a:p>
                <a:r>
                  <a:rPr lang="et-EE" sz="2400" dirty="0" smtClean="0">
                    <a:latin typeface="Cambria Math" pitchFamily="18" charset="0"/>
                    <a:ea typeface="Cambria Math" pitchFamily="18" charset="0"/>
                  </a:rPr>
                  <a:t>V(S,t) </a:t>
                </a:r>
                <a:r>
                  <a:rPr lang="et-EE" sz="2400" dirty="0" smtClean="0">
                    <a:latin typeface="Cambria" pitchFamily="18" charset="0"/>
                  </a:rPr>
                  <a:t>– price of a derivative</a:t>
                </a:r>
              </a:p>
              <a:p>
                <a:r>
                  <a:rPr lang="et-EE" sz="2400" dirty="0" smtClean="0">
                    <a:latin typeface="Cambria" pitchFamily="18" charset="0"/>
                  </a:rPr>
                  <a:t>S   – the price of the stock</a:t>
                </a:r>
              </a:p>
              <a:p>
                <a:r>
                  <a:rPr lang="el-GR" sz="2400" dirty="0" smtClean="0">
                    <a:latin typeface="Cambria Math"/>
                    <a:ea typeface="Cambria Math"/>
                  </a:rPr>
                  <a:t>σ</a:t>
                </a:r>
                <a:r>
                  <a:rPr lang="et-EE" sz="2400" dirty="0" smtClean="0">
                    <a:latin typeface="Cambria Math"/>
                    <a:ea typeface="Cambria Math"/>
                  </a:rPr>
                  <a:t>  – the volatility of the stock’s  returns</a:t>
                </a:r>
              </a:p>
              <a:p>
                <a:r>
                  <a:rPr lang="et-EE" sz="2400" dirty="0" smtClean="0">
                    <a:latin typeface="Cambria Math"/>
                    <a:ea typeface="Cambria Math"/>
                  </a:rPr>
                  <a:t>r  – </a:t>
                </a:r>
                <a:r>
                  <a:rPr lang="et-EE" sz="2400" dirty="0" smtClean="0">
                    <a:latin typeface="Cambria" pitchFamily="18" charset="0"/>
                    <a:ea typeface="Cambria Math"/>
                  </a:rPr>
                  <a:t>the annualized risk-free  interest  rate</a:t>
                </a:r>
              </a:p>
              <a:p>
                <a:r>
                  <a:rPr lang="et-EE" sz="2400" dirty="0" smtClean="0">
                    <a:latin typeface="Cambria" pitchFamily="18" charset="0"/>
                    <a:ea typeface="Cambria Math"/>
                  </a:rPr>
                  <a:t>t  </a:t>
                </a:r>
                <a:r>
                  <a:rPr lang="et-EE" sz="2400" dirty="0">
                    <a:latin typeface="Cambria Math"/>
                    <a:ea typeface="Cambria Math"/>
                  </a:rPr>
                  <a:t>–</a:t>
                </a:r>
                <a:r>
                  <a:rPr lang="et-EE" sz="2400" dirty="0" smtClean="0">
                    <a:latin typeface="Cambria" pitchFamily="18" charset="0"/>
                    <a:ea typeface="Cambria Math"/>
                  </a:rPr>
                  <a:t> time in years</a:t>
                </a:r>
              </a:p>
              <a:p>
                <a:pPr>
                  <a:lnSpc>
                    <a:spcPct val="150000"/>
                  </a:lnSpc>
                </a:pPr>
                <a14:m>
                  <m:oMathPara xmlns:m="http://schemas.openxmlformats.org/officeDocument/2006/math">
                    <m:oMathParaPr>
                      <m:jc m:val="left"/>
                    </m:oMathParaPr>
                    <m:oMath xmlns:m="http://schemas.openxmlformats.org/officeDocument/2006/math">
                      <m:f>
                        <m:fPr>
                          <m:ctrlPr>
                            <a:rPr lang="et-EE" sz="2400" i="1" smtClean="0">
                              <a:latin typeface="Cambria Math"/>
                              <a:ea typeface="Cambria Math"/>
                            </a:rPr>
                          </m:ctrlPr>
                        </m:fPr>
                        <m:num>
                          <m:r>
                            <m:rPr>
                              <m:sty m:val="p"/>
                            </m:rPr>
                            <a:rPr lang="et-EE" sz="2400" b="0" i="0" smtClean="0">
                              <a:latin typeface="Cambria Math"/>
                              <a:ea typeface="Cambria Math"/>
                            </a:rPr>
                            <m:t>dS</m:t>
                          </m:r>
                        </m:num>
                        <m:den>
                          <m:r>
                            <m:rPr>
                              <m:sty m:val="p"/>
                            </m:rPr>
                            <a:rPr lang="et-EE" sz="2400" b="0" i="0" smtClean="0">
                              <a:latin typeface="Cambria Math"/>
                              <a:ea typeface="Cambria Math"/>
                            </a:rPr>
                            <m:t>S</m:t>
                          </m:r>
                        </m:den>
                      </m:f>
                      <m:r>
                        <a:rPr lang="et-EE" sz="2400" b="0" i="0" smtClean="0">
                          <a:latin typeface="Cambria Math"/>
                          <a:ea typeface="Cambria Math"/>
                        </a:rPr>
                        <m:t>=</m:t>
                      </m:r>
                      <m:r>
                        <m:rPr>
                          <m:sty m:val="p"/>
                        </m:rPr>
                        <a:rPr lang="et-EE" sz="2400" i="0" smtClean="0">
                          <a:latin typeface="Cambria Math"/>
                          <a:ea typeface="Cambria Math"/>
                        </a:rPr>
                        <m:t>μ</m:t>
                      </m:r>
                      <m:r>
                        <a:rPr lang="et-EE" sz="2400" b="0" i="0" smtClean="0">
                          <a:latin typeface="Cambria Math"/>
                          <a:ea typeface="Cambria Math"/>
                        </a:rPr>
                        <m:t> </m:t>
                      </m:r>
                      <m:r>
                        <m:rPr>
                          <m:sty m:val="p"/>
                        </m:rPr>
                        <a:rPr lang="et-EE" sz="2400" b="0" i="0" smtClean="0">
                          <a:latin typeface="Cambria Math"/>
                          <a:ea typeface="Cambria Math"/>
                        </a:rPr>
                        <m:t>dt</m:t>
                      </m:r>
                      <m:r>
                        <a:rPr lang="et-EE" sz="2400" i="0" smtClean="0">
                          <a:latin typeface="Cambria Math"/>
                          <a:ea typeface="Cambria Math"/>
                        </a:rPr>
                        <m:t>+</m:t>
                      </m:r>
                      <m:r>
                        <m:rPr>
                          <m:sty m:val="p"/>
                        </m:rPr>
                        <a:rPr lang="et-EE" sz="2400" i="0" smtClean="0">
                          <a:latin typeface="Cambria Math"/>
                          <a:ea typeface="Cambria Math"/>
                        </a:rPr>
                        <m:t>σ</m:t>
                      </m:r>
                      <m:r>
                        <a:rPr lang="et-EE" sz="2400" b="0" i="0" smtClean="0">
                          <a:latin typeface="Cambria Math"/>
                          <a:ea typeface="Cambria Math"/>
                        </a:rPr>
                        <m:t> </m:t>
                      </m:r>
                      <m:r>
                        <m:rPr>
                          <m:sty m:val="p"/>
                        </m:rPr>
                        <a:rPr lang="et-EE" sz="2400" b="0" i="0" smtClean="0">
                          <a:latin typeface="Cambria Math"/>
                          <a:ea typeface="Cambria Math"/>
                        </a:rPr>
                        <m:t>dW</m:t>
                      </m:r>
                    </m:oMath>
                  </m:oMathPara>
                </a14:m>
                <a:endParaRPr lang="et-EE" sz="2400" dirty="0" smtClean="0">
                  <a:latin typeface="Cambria" pitchFamily="18" charset="0"/>
                  <a:ea typeface="Cambria Math"/>
                </a:endParaRPr>
              </a:p>
              <a:p>
                <a:endParaRPr lang="et-EE" sz="1200" dirty="0" smtClean="0">
                  <a:latin typeface="Cambria" pitchFamily="18" charset="0"/>
                  <a:ea typeface="Cambria Math"/>
                </a:endParaRPr>
              </a:p>
              <a:p>
                <a:r>
                  <a:rPr lang="el-GR" sz="2400" dirty="0" smtClean="0">
                    <a:latin typeface="Cambria Math"/>
                    <a:ea typeface="Cambria Math"/>
                  </a:rPr>
                  <a:t>μ</a:t>
                </a:r>
                <a:r>
                  <a:rPr lang="et-EE" sz="2400" dirty="0" smtClean="0">
                    <a:latin typeface="Cambria Math"/>
                    <a:ea typeface="Cambria Math"/>
                  </a:rPr>
                  <a:t>   – the drift rate of S</a:t>
                </a:r>
              </a:p>
              <a:p>
                <a:r>
                  <a:rPr lang="et-EE" sz="2400" dirty="0" smtClean="0">
                    <a:latin typeface="Cambria Math"/>
                    <a:ea typeface="Cambria Math"/>
                  </a:rPr>
                  <a:t>W – Brownian  motion</a:t>
                </a:r>
                <a:endParaRPr lang="et-EE" sz="2400" dirty="0" smtClean="0">
                  <a:latin typeface="Cambria" pitchFamily="18" charset="0"/>
                  <a:ea typeface="Cambria Math"/>
                </a:endParaRPr>
              </a:p>
              <a:p>
                <a:endParaRPr lang="et-EE" sz="2400" dirty="0" smtClean="0">
                  <a:latin typeface="Cambria Math"/>
                  <a:ea typeface="Cambria Math"/>
                </a:endParaRPr>
              </a:p>
              <a:p>
                <a:endParaRPr lang="et-EE" sz="2400" dirty="0" smtClean="0">
                  <a:latin typeface="Cambria" pitchFamily="18" charset="0"/>
                </a:endParaRPr>
              </a:p>
              <a:p>
                <a:endParaRPr lang="et-EE" dirty="0"/>
              </a:p>
            </p:txBody>
          </p:sp>
        </mc:Choice>
        <mc:Fallback>
          <p:sp>
            <p:nvSpPr>
              <p:cNvPr id="7" name="TextBox 6"/>
              <p:cNvSpPr txBox="1">
                <a:spLocks noRot="1" noChangeAspect="1" noMove="1" noResize="1" noEditPoints="1" noAdjustHandles="1" noChangeArrowheads="1" noChangeShapeType="1" noTextEdit="1"/>
              </p:cNvSpPr>
              <p:nvPr/>
            </p:nvSpPr>
            <p:spPr>
              <a:xfrm>
                <a:off x="1547664" y="2708920"/>
                <a:ext cx="7200800" cy="4930004"/>
              </a:xfrm>
              <a:prstGeom prst="rect">
                <a:avLst/>
              </a:prstGeom>
              <a:blipFill rotWithShape="1">
                <a:blip r:embed="rId3"/>
                <a:stretch>
                  <a:fillRect l="-1355" t="-989"/>
                </a:stretch>
              </a:blipFill>
            </p:spPr>
            <p:txBody>
              <a:bodyPr/>
              <a:lstStyle/>
              <a:p>
                <a:r>
                  <a:rPr lang="et-EE">
                    <a:noFill/>
                  </a:rPr>
                  <a:t> </a:t>
                </a:r>
              </a:p>
            </p:txBody>
          </p:sp>
        </mc:Fallback>
      </mc:AlternateContent>
      <p:grpSp>
        <p:nvGrpSpPr>
          <p:cNvPr id="36" name="Group 15"/>
          <p:cNvGrpSpPr>
            <a:grpSpLocks/>
          </p:cNvGrpSpPr>
          <p:nvPr/>
        </p:nvGrpSpPr>
        <p:grpSpPr bwMode="auto">
          <a:xfrm>
            <a:off x="58328" y="6376987"/>
            <a:ext cx="750888" cy="481013"/>
            <a:chOff x="476" y="799"/>
            <a:chExt cx="2397" cy="1536"/>
          </a:xfrm>
        </p:grpSpPr>
        <p:grpSp>
          <p:nvGrpSpPr>
            <p:cNvPr id="37" name="Group 16"/>
            <p:cNvGrpSpPr>
              <a:grpSpLocks/>
            </p:cNvGrpSpPr>
            <p:nvPr/>
          </p:nvGrpSpPr>
          <p:grpSpPr bwMode="auto">
            <a:xfrm>
              <a:off x="476" y="816"/>
              <a:ext cx="2397" cy="1519"/>
              <a:chOff x="476" y="816"/>
              <a:chExt cx="2397" cy="1519"/>
            </a:xfrm>
          </p:grpSpPr>
          <p:sp>
            <p:nvSpPr>
              <p:cNvPr id="44"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45"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38" name="Group 19"/>
            <p:cNvGrpSpPr>
              <a:grpSpLocks/>
            </p:cNvGrpSpPr>
            <p:nvPr/>
          </p:nvGrpSpPr>
          <p:grpSpPr bwMode="auto">
            <a:xfrm>
              <a:off x="1778" y="799"/>
              <a:ext cx="1077" cy="821"/>
              <a:chOff x="9975" y="1583"/>
              <a:chExt cx="789" cy="548"/>
            </a:xfrm>
          </p:grpSpPr>
          <p:pic>
            <p:nvPicPr>
              <p:cNvPr id="39" name="Picture 20" descr="ruut100-m-v-tume"/>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40"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1"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2"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46"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3" name="Footer Placeholder 2"/>
          <p:cNvSpPr>
            <a:spLocks noGrp="1"/>
          </p:cNvSpPr>
          <p:nvPr>
            <p:ph type="ftr" sz="quarter" idx="11"/>
          </p:nvPr>
        </p:nvSpPr>
        <p:spPr/>
        <p:txBody>
          <a:bodyPr/>
          <a:lstStyle/>
          <a:p>
            <a:r>
              <a:rPr lang="et-EE" smtClean="0"/>
              <a:t>Prof. J.Engelbrecht</a:t>
            </a:r>
            <a:endParaRPr lang="et-EE"/>
          </a:p>
        </p:txBody>
      </p:sp>
      <p:sp>
        <p:nvSpPr>
          <p:cNvPr id="4" name="Slide Number Placeholder 3"/>
          <p:cNvSpPr>
            <a:spLocks noGrp="1"/>
          </p:cNvSpPr>
          <p:nvPr>
            <p:ph type="sldNum" sz="quarter" idx="12"/>
          </p:nvPr>
        </p:nvSpPr>
        <p:spPr/>
        <p:txBody>
          <a:bodyPr/>
          <a:lstStyle/>
          <a:p>
            <a:fld id="{85121FDB-EFFD-4161-87E0-CBA9D45701AD}" type="slidenum">
              <a:rPr lang="et-EE" smtClean="0"/>
              <a:pPr/>
              <a:t>32</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448565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a:bodyPr>
          <a:lstStyle/>
          <a:p>
            <a:r>
              <a:rPr lang="et-EE" sz="3200" dirty="0" smtClean="0">
                <a:latin typeface="Cambria" pitchFamily="18" charset="0"/>
              </a:rPr>
              <a:t>Election of the doge in Venice, 1268</a:t>
            </a:r>
            <a:endParaRPr lang="et-EE" sz="3200" dirty="0">
              <a:latin typeface="Cambria" pitchFamily="18" charset="0"/>
            </a:endParaRPr>
          </a:p>
        </p:txBody>
      </p:sp>
      <p:sp>
        <p:nvSpPr>
          <p:cNvPr id="4" name="Flowchart: Connector 3"/>
          <p:cNvSpPr/>
          <p:nvPr/>
        </p:nvSpPr>
        <p:spPr>
          <a:xfrm>
            <a:off x="1355774" y="1340768"/>
            <a:ext cx="1401906" cy="1372769"/>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t-EE" sz="2000" dirty="0" smtClean="0">
                <a:latin typeface="Cambria" pitchFamily="18" charset="0"/>
              </a:rPr>
              <a:t>Ca 800</a:t>
            </a:r>
            <a:endParaRPr lang="et-EE" sz="2000" dirty="0">
              <a:latin typeface="Cambria" pitchFamily="18" charset="0"/>
            </a:endParaRPr>
          </a:p>
        </p:txBody>
      </p:sp>
      <p:sp>
        <p:nvSpPr>
          <p:cNvPr id="5" name="Flowchart: Connector 4"/>
          <p:cNvSpPr/>
          <p:nvPr/>
        </p:nvSpPr>
        <p:spPr>
          <a:xfrm>
            <a:off x="1632804" y="4066291"/>
            <a:ext cx="900000" cy="86784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000" dirty="0" smtClean="0">
                <a:latin typeface="Cambria" pitchFamily="18" charset="0"/>
              </a:rPr>
              <a:t>30</a:t>
            </a:r>
            <a:endParaRPr lang="et-EE" sz="2000" dirty="0">
              <a:latin typeface="Cambria" pitchFamily="18" charset="0"/>
            </a:endParaRPr>
          </a:p>
        </p:txBody>
      </p:sp>
      <p:cxnSp>
        <p:nvCxnSpPr>
          <p:cNvPr id="15" name="Straight Arrow Connector 14"/>
          <p:cNvCxnSpPr>
            <a:stCxn id="4" idx="4"/>
            <a:endCxn id="5" idx="0"/>
          </p:cNvCxnSpPr>
          <p:nvPr/>
        </p:nvCxnSpPr>
        <p:spPr>
          <a:xfrm>
            <a:off x="2056727" y="2713537"/>
            <a:ext cx="26077" cy="1352754"/>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6"/>
          </p:cNvCxnSpPr>
          <p:nvPr/>
        </p:nvCxnSpPr>
        <p:spPr>
          <a:xfrm>
            <a:off x="2757680" y="2027153"/>
            <a:ext cx="4973936" cy="2229420"/>
          </a:xfrm>
          <a:prstGeom prst="line">
            <a:avLst/>
          </a:prstGeom>
          <a:ln w="1270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30463" y="2420888"/>
            <a:ext cx="1656184" cy="400110"/>
          </a:xfrm>
          <a:prstGeom prst="rect">
            <a:avLst/>
          </a:prstGeom>
          <a:noFill/>
        </p:spPr>
        <p:txBody>
          <a:bodyPr wrap="square" rtlCol="0">
            <a:spAutoFit/>
          </a:bodyPr>
          <a:lstStyle/>
          <a:p>
            <a:r>
              <a:rPr lang="et-EE" sz="2000" dirty="0" smtClean="0">
                <a:latin typeface="Cambria" pitchFamily="18" charset="0"/>
              </a:rPr>
              <a:t>approval</a:t>
            </a:r>
            <a:endParaRPr lang="et-EE" sz="2000" dirty="0">
              <a:latin typeface="Cambria" pitchFamily="18" charset="0"/>
            </a:endParaRPr>
          </a:p>
        </p:txBody>
      </p:sp>
      <p:sp>
        <p:nvSpPr>
          <p:cNvPr id="24" name="Flowchart: Connector 23"/>
          <p:cNvSpPr/>
          <p:nvPr/>
        </p:nvSpPr>
        <p:spPr>
          <a:xfrm>
            <a:off x="2333757" y="5531897"/>
            <a:ext cx="900000" cy="86784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000" dirty="0" smtClean="0">
                <a:latin typeface="Cambria" pitchFamily="18" charset="0"/>
              </a:rPr>
              <a:t>9</a:t>
            </a:r>
            <a:endParaRPr lang="et-EE" sz="2000" dirty="0">
              <a:latin typeface="Cambria" pitchFamily="18" charset="0"/>
            </a:endParaRPr>
          </a:p>
        </p:txBody>
      </p:sp>
      <p:sp>
        <p:nvSpPr>
          <p:cNvPr id="25" name="Flowchart: Connector 24"/>
          <p:cNvSpPr/>
          <p:nvPr/>
        </p:nvSpPr>
        <p:spPr>
          <a:xfrm>
            <a:off x="3779912" y="5543739"/>
            <a:ext cx="900000" cy="86784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000" dirty="0" smtClean="0">
                <a:latin typeface="Cambria" pitchFamily="18" charset="0"/>
              </a:rPr>
              <a:t>12</a:t>
            </a:r>
            <a:endParaRPr lang="et-EE" sz="2000" dirty="0">
              <a:latin typeface="Cambria" pitchFamily="18" charset="0"/>
            </a:endParaRPr>
          </a:p>
        </p:txBody>
      </p:sp>
      <p:sp>
        <p:nvSpPr>
          <p:cNvPr id="26" name="Flowchart: Connector 25"/>
          <p:cNvSpPr/>
          <p:nvPr/>
        </p:nvSpPr>
        <p:spPr>
          <a:xfrm>
            <a:off x="5218635" y="5543739"/>
            <a:ext cx="900000" cy="86784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000" dirty="0" smtClean="0">
                <a:latin typeface="Cambria" pitchFamily="18" charset="0"/>
              </a:rPr>
              <a:t>9</a:t>
            </a:r>
            <a:endParaRPr lang="et-EE" sz="2000" dirty="0">
              <a:latin typeface="Cambria" pitchFamily="18" charset="0"/>
            </a:endParaRPr>
          </a:p>
        </p:txBody>
      </p:sp>
      <p:sp>
        <p:nvSpPr>
          <p:cNvPr id="27" name="Flowchart: Connector 26"/>
          <p:cNvSpPr/>
          <p:nvPr/>
        </p:nvSpPr>
        <p:spPr>
          <a:xfrm>
            <a:off x="6649670" y="5543739"/>
            <a:ext cx="900000" cy="86784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000" dirty="0" smtClean="0">
                <a:latin typeface="Cambria" pitchFamily="18" charset="0"/>
              </a:rPr>
              <a:t>11</a:t>
            </a:r>
            <a:endParaRPr lang="et-EE" sz="2000" dirty="0">
              <a:latin typeface="Cambria" pitchFamily="18" charset="0"/>
            </a:endParaRPr>
          </a:p>
        </p:txBody>
      </p:sp>
      <p:sp>
        <p:nvSpPr>
          <p:cNvPr id="28" name="Flowchart: Connector 27"/>
          <p:cNvSpPr/>
          <p:nvPr/>
        </p:nvSpPr>
        <p:spPr>
          <a:xfrm>
            <a:off x="3090250" y="4066291"/>
            <a:ext cx="900000" cy="86784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000" dirty="0" smtClean="0">
                <a:latin typeface="Cambria" pitchFamily="18" charset="0"/>
              </a:rPr>
              <a:t>40</a:t>
            </a:r>
            <a:endParaRPr lang="et-EE" sz="2000" dirty="0">
              <a:latin typeface="Cambria" pitchFamily="18" charset="0"/>
            </a:endParaRPr>
          </a:p>
        </p:txBody>
      </p:sp>
      <p:sp>
        <p:nvSpPr>
          <p:cNvPr id="29" name="Flowchart: Connector 28"/>
          <p:cNvSpPr/>
          <p:nvPr/>
        </p:nvSpPr>
        <p:spPr>
          <a:xfrm>
            <a:off x="4516242" y="4065425"/>
            <a:ext cx="900000" cy="86784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000" dirty="0" smtClean="0">
                <a:latin typeface="Cambria" pitchFamily="18" charset="0"/>
              </a:rPr>
              <a:t>25</a:t>
            </a:r>
            <a:endParaRPr lang="et-EE" sz="2000" dirty="0">
              <a:latin typeface="Cambria" pitchFamily="18" charset="0"/>
            </a:endParaRPr>
          </a:p>
        </p:txBody>
      </p:sp>
      <p:sp>
        <p:nvSpPr>
          <p:cNvPr id="30" name="Flowchart: Connector 29"/>
          <p:cNvSpPr/>
          <p:nvPr/>
        </p:nvSpPr>
        <p:spPr>
          <a:xfrm>
            <a:off x="5940152" y="4089567"/>
            <a:ext cx="900000" cy="86784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000" dirty="0" smtClean="0">
                <a:latin typeface="Cambria" pitchFamily="18" charset="0"/>
              </a:rPr>
              <a:t>45</a:t>
            </a:r>
            <a:endParaRPr lang="et-EE" sz="2000" dirty="0">
              <a:latin typeface="Cambria" pitchFamily="18" charset="0"/>
            </a:endParaRPr>
          </a:p>
        </p:txBody>
      </p:sp>
      <p:sp>
        <p:nvSpPr>
          <p:cNvPr id="31" name="Flowchart: Connector 30"/>
          <p:cNvSpPr/>
          <p:nvPr/>
        </p:nvSpPr>
        <p:spPr>
          <a:xfrm>
            <a:off x="7380312" y="4100065"/>
            <a:ext cx="900000" cy="86784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000" dirty="0" smtClean="0">
                <a:latin typeface="Cambria" pitchFamily="18" charset="0"/>
              </a:rPr>
              <a:t>41</a:t>
            </a:r>
            <a:endParaRPr lang="et-EE" sz="2000" dirty="0">
              <a:latin typeface="Cambria" pitchFamily="18" charset="0"/>
            </a:endParaRPr>
          </a:p>
        </p:txBody>
      </p:sp>
      <p:sp>
        <p:nvSpPr>
          <p:cNvPr id="35" name="TextBox 34"/>
          <p:cNvSpPr txBox="1"/>
          <p:nvPr/>
        </p:nvSpPr>
        <p:spPr>
          <a:xfrm>
            <a:off x="1259632" y="3129524"/>
            <a:ext cx="648072" cy="400110"/>
          </a:xfrm>
          <a:prstGeom prst="rect">
            <a:avLst/>
          </a:prstGeom>
          <a:noFill/>
        </p:spPr>
        <p:txBody>
          <a:bodyPr wrap="square" rtlCol="0">
            <a:spAutoFit/>
          </a:bodyPr>
          <a:lstStyle/>
          <a:p>
            <a:r>
              <a:rPr lang="et-EE" sz="2000" dirty="0" smtClean="0">
                <a:latin typeface="Cambria" pitchFamily="18" charset="0"/>
              </a:rPr>
              <a:t>lots</a:t>
            </a:r>
            <a:endParaRPr lang="et-EE" sz="2000" dirty="0">
              <a:latin typeface="Cambria" pitchFamily="18" charset="0"/>
            </a:endParaRPr>
          </a:p>
        </p:txBody>
      </p:sp>
      <p:sp>
        <p:nvSpPr>
          <p:cNvPr id="37" name="TextBox 36"/>
          <p:cNvSpPr txBox="1"/>
          <p:nvPr/>
        </p:nvSpPr>
        <p:spPr>
          <a:xfrm>
            <a:off x="2000711" y="5250686"/>
            <a:ext cx="534065" cy="338554"/>
          </a:xfrm>
          <a:prstGeom prst="rect">
            <a:avLst/>
          </a:prstGeom>
          <a:noFill/>
        </p:spPr>
        <p:txBody>
          <a:bodyPr wrap="square" rtlCol="0">
            <a:spAutoFit/>
          </a:bodyPr>
          <a:lstStyle/>
          <a:p>
            <a:r>
              <a:rPr lang="et-EE" sz="1600" dirty="0" smtClean="0">
                <a:latin typeface="Cambria" pitchFamily="18" charset="0"/>
              </a:rPr>
              <a:t>lots</a:t>
            </a:r>
            <a:endParaRPr lang="et-EE" sz="1600" dirty="0"/>
          </a:p>
        </p:txBody>
      </p:sp>
      <p:cxnSp>
        <p:nvCxnSpPr>
          <p:cNvPr id="40" name="Straight Arrow Connector 39"/>
          <p:cNvCxnSpPr/>
          <p:nvPr/>
        </p:nvCxnSpPr>
        <p:spPr>
          <a:xfrm>
            <a:off x="2267744" y="4899645"/>
            <a:ext cx="288032" cy="690514"/>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707904" y="4899645"/>
            <a:ext cx="359492" cy="679614"/>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919966" y="4856268"/>
            <a:ext cx="360040" cy="703675"/>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361971" y="4853057"/>
            <a:ext cx="360040" cy="710099"/>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148064" y="4884403"/>
            <a:ext cx="360040" cy="688432"/>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598969" y="4908258"/>
            <a:ext cx="288032" cy="689595"/>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5796136" y="4884403"/>
            <a:ext cx="360040" cy="688432"/>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7236296" y="4899645"/>
            <a:ext cx="360040" cy="679614"/>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41" name="Straight Arrow Connector 9240"/>
          <p:cNvCxnSpPr>
            <a:stCxn id="31" idx="0"/>
            <a:endCxn id="9247" idx="2"/>
          </p:cNvCxnSpPr>
          <p:nvPr/>
        </p:nvCxnSpPr>
        <p:spPr>
          <a:xfrm flipH="1" flipV="1">
            <a:off x="7830084" y="2820998"/>
            <a:ext cx="228" cy="1279067"/>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247" name="TextBox 9246"/>
          <p:cNvSpPr txBox="1"/>
          <p:nvPr/>
        </p:nvSpPr>
        <p:spPr>
          <a:xfrm>
            <a:off x="7435670" y="2420888"/>
            <a:ext cx="788828" cy="400110"/>
          </a:xfrm>
          <a:prstGeom prst="rect">
            <a:avLst/>
          </a:prstGeom>
          <a:noFill/>
        </p:spPr>
        <p:txBody>
          <a:bodyPr wrap="square" rtlCol="0">
            <a:spAutoFit/>
          </a:bodyPr>
          <a:lstStyle/>
          <a:p>
            <a:r>
              <a:rPr lang="et-EE" sz="2000" dirty="0" smtClean="0">
                <a:latin typeface="Cambria" pitchFamily="18" charset="0"/>
              </a:rPr>
              <a:t>Doge</a:t>
            </a:r>
            <a:endParaRPr lang="et-EE" sz="2000" dirty="0">
              <a:latin typeface="Cambria" pitchFamily="18" charset="0"/>
            </a:endParaRPr>
          </a:p>
        </p:txBody>
      </p:sp>
      <p:sp>
        <p:nvSpPr>
          <p:cNvPr id="64" name="TextBox 63"/>
          <p:cNvSpPr txBox="1"/>
          <p:nvPr/>
        </p:nvSpPr>
        <p:spPr>
          <a:xfrm>
            <a:off x="7833744" y="3129524"/>
            <a:ext cx="1080120" cy="400110"/>
          </a:xfrm>
          <a:prstGeom prst="rect">
            <a:avLst/>
          </a:prstGeom>
          <a:noFill/>
        </p:spPr>
        <p:txBody>
          <a:bodyPr wrap="square" rtlCol="0">
            <a:spAutoFit/>
          </a:bodyPr>
          <a:lstStyle/>
          <a:p>
            <a:r>
              <a:rPr lang="et-EE" sz="2000" dirty="0">
                <a:latin typeface="Cambria" pitchFamily="18" charset="0"/>
              </a:rPr>
              <a:t>e</a:t>
            </a:r>
            <a:r>
              <a:rPr lang="et-EE" sz="2000" dirty="0" smtClean="0">
                <a:latin typeface="Cambria" pitchFamily="18" charset="0"/>
              </a:rPr>
              <a:t>lection</a:t>
            </a:r>
            <a:endParaRPr lang="et-EE" sz="2000" dirty="0">
              <a:latin typeface="Cambria" pitchFamily="18" charset="0"/>
            </a:endParaRPr>
          </a:p>
        </p:txBody>
      </p:sp>
      <p:sp>
        <p:nvSpPr>
          <p:cNvPr id="65" name="TextBox 64"/>
          <p:cNvSpPr txBox="1"/>
          <p:nvPr/>
        </p:nvSpPr>
        <p:spPr>
          <a:xfrm>
            <a:off x="2355402" y="4866631"/>
            <a:ext cx="942099" cy="338554"/>
          </a:xfrm>
          <a:prstGeom prst="rect">
            <a:avLst/>
          </a:prstGeom>
          <a:noFill/>
        </p:spPr>
        <p:txBody>
          <a:bodyPr wrap="square" rtlCol="0">
            <a:spAutoFit/>
          </a:bodyPr>
          <a:lstStyle/>
          <a:p>
            <a:r>
              <a:rPr lang="et-EE" sz="1600" dirty="0">
                <a:latin typeface="Cambria" pitchFamily="18" charset="0"/>
              </a:rPr>
              <a:t>election</a:t>
            </a:r>
            <a:endParaRPr lang="et-EE" sz="1600" dirty="0"/>
          </a:p>
        </p:txBody>
      </p:sp>
      <p:sp>
        <p:nvSpPr>
          <p:cNvPr id="103" name="TextBox 102"/>
          <p:cNvSpPr txBox="1"/>
          <p:nvPr/>
        </p:nvSpPr>
        <p:spPr>
          <a:xfrm>
            <a:off x="3512879" y="5250686"/>
            <a:ext cx="534065" cy="338554"/>
          </a:xfrm>
          <a:prstGeom prst="rect">
            <a:avLst/>
          </a:prstGeom>
          <a:noFill/>
        </p:spPr>
        <p:txBody>
          <a:bodyPr wrap="square" rtlCol="0">
            <a:spAutoFit/>
          </a:bodyPr>
          <a:lstStyle/>
          <a:p>
            <a:r>
              <a:rPr lang="et-EE" sz="1600" dirty="0" smtClean="0">
                <a:latin typeface="Cambria" pitchFamily="18" charset="0"/>
              </a:rPr>
              <a:t>lots</a:t>
            </a:r>
            <a:endParaRPr lang="et-EE" sz="1600" dirty="0"/>
          </a:p>
        </p:txBody>
      </p:sp>
      <p:sp>
        <p:nvSpPr>
          <p:cNvPr id="104" name="TextBox 103"/>
          <p:cNvSpPr txBox="1"/>
          <p:nvPr/>
        </p:nvSpPr>
        <p:spPr>
          <a:xfrm>
            <a:off x="4959862" y="5241545"/>
            <a:ext cx="534065" cy="338554"/>
          </a:xfrm>
          <a:prstGeom prst="rect">
            <a:avLst/>
          </a:prstGeom>
          <a:noFill/>
        </p:spPr>
        <p:txBody>
          <a:bodyPr wrap="square" rtlCol="0">
            <a:spAutoFit/>
          </a:bodyPr>
          <a:lstStyle/>
          <a:p>
            <a:r>
              <a:rPr lang="et-EE" sz="1600" dirty="0" smtClean="0">
                <a:latin typeface="Cambria" pitchFamily="18" charset="0"/>
              </a:rPr>
              <a:t>lots</a:t>
            </a:r>
            <a:endParaRPr lang="et-EE" sz="1600" dirty="0"/>
          </a:p>
        </p:txBody>
      </p:sp>
      <p:sp>
        <p:nvSpPr>
          <p:cNvPr id="105" name="TextBox 104"/>
          <p:cNvSpPr txBox="1"/>
          <p:nvPr/>
        </p:nvSpPr>
        <p:spPr>
          <a:xfrm>
            <a:off x="6352835" y="5250686"/>
            <a:ext cx="534065" cy="338554"/>
          </a:xfrm>
          <a:prstGeom prst="rect">
            <a:avLst/>
          </a:prstGeom>
          <a:noFill/>
        </p:spPr>
        <p:txBody>
          <a:bodyPr wrap="square" rtlCol="0">
            <a:spAutoFit/>
          </a:bodyPr>
          <a:lstStyle/>
          <a:p>
            <a:r>
              <a:rPr lang="et-EE" sz="1600" dirty="0" smtClean="0">
                <a:latin typeface="Cambria" pitchFamily="18" charset="0"/>
              </a:rPr>
              <a:t>lots</a:t>
            </a:r>
            <a:endParaRPr lang="et-EE" sz="1600" dirty="0"/>
          </a:p>
        </p:txBody>
      </p:sp>
      <p:sp>
        <p:nvSpPr>
          <p:cNvPr id="106" name="TextBox 105"/>
          <p:cNvSpPr txBox="1"/>
          <p:nvPr/>
        </p:nvSpPr>
        <p:spPr>
          <a:xfrm>
            <a:off x="3779912" y="4840756"/>
            <a:ext cx="942099" cy="338554"/>
          </a:xfrm>
          <a:prstGeom prst="rect">
            <a:avLst/>
          </a:prstGeom>
          <a:noFill/>
        </p:spPr>
        <p:txBody>
          <a:bodyPr wrap="square" rtlCol="0">
            <a:spAutoFit/>
          </a:bodyPr>
          <a:lstStyle/>
          <a:p>
            <a:r>
              <a:rPr lang="et-EE" sz="1600" dirty="0">
                <a:latin typeface="Cambria" pitchFamily="18" charset="0"/>
              </a:rPr>
              <a:t>election</a:t>
            </a:r>
            <a:endParaRPr lang="et-EE" sz="1600" dirty="0"/>
          </a:p>
        </p:txBody>
      </p:sp>
      <p:sp>
        <p:nvSpPr>
          <p:cNvPr id="107" name="TextBox 106"/>
          <p:cNvSpPr txBox="1"/>
          <p:nvPr/>
        </p:nvSpPr>
        <p:spPr>
          <a:xfrm>
            <a:off x="5209460" y="4866631"/>
            <a:ext cx="942099" cy="338554"/>
          </a:xfrm>
          <a:prstGeom prst="rect">
            <a:avLst/>
          </a:prstGeom>
          <a:noFill/>
        </p:spPr>
        <p:txBody>
          <a:bodyPr wrap="square" rtlCol="0">
            <a:spAutoFit/>
          </a:bodyPr>
          <a:lstStyle/>
          <a:p>
            <a:r>
              <a:rPr lang="et-EE" sz="1600" dirty="0">
                <a:latin typeface="Cambria" pitchFamily="18" charset="0"/>
              </a:rPr>
              <a:t>election</a:t>
            </a:r>
            <a:endParaRPr lang="et-EE" sz="1600" dirty="0"/>
          </a:p>
        </p:txBody>
      </p:sp>
      <p:sp>
        <p:nvSpPr>
          <p:cNvPr id="108" name="TextBox 107"/>
          <p:cNvSpPr txBox="1"/>
          <p:nvPr/>
        </p:nvSpPr>
        <p:spPr>
          <a:xfrm>
            <a:off x="6671726" y="4866631"/>
            <a:ext cx="942099" cy="338554"/>
          </a:xfrm>
          <a:prstGeom prst="rect">
            <a:avLst/>
          </a:prstGeom>
          <a:noFill/>
        </p:spPr>
        <p:txBody>
          <a:bodyPr wrap="square" rtlCol="0">
            <a:spAutoFit/>
          </a:bodyPr>
          <a:lstStyle/>
          <a:p>
            <a:r>
              <a:rPr lang="et-EE" sz="1600" dirty="0">
                <a:latin typeface="Cambria" pitchFamily="18" charset="0"/>
              </a:rPr>
              <a:t>election</a:t>
            </a:r>
            <a:endParaRPr lang="et-EE" sz="1600" dirty="0"/>
          </a:p>
        </p:txBody>
      </p:sp>
      <p:grpSp>
        <p:nvGrpSpPr>
          <p:cNvPr id="54" name="Group 15"/>
          <p:cNvGrpSpPr>
            <a:grpSpLocks/>
          </p:cNvGrpSpPr>
          <p:nvPr/>
        </p:nvGrpSpPr>
        <p:grpSpPr bwMode="auto">
          <a:xfrm>
            <a:off x="58328" y="6376987"/>
            <a:ext cx="750888" cy="481013"/>
            <a:chOff x="476" y="799"/>
            <a:chExt cx="2397" cy="1536"/>
          </a:xfrm>
        </p:grpSpPr>
        <p:grpSp>
          <p:nvGrpSpPr>
            <p:cNvPr id="55" name="Group 16"/>
            <p:cNvGrpSpPr>
              <a:grpSpLocks/>
            </p:cNvGrpSpPr>
            <p:nvPr/>
          </p:nvGrpSpPr>
          <p:grpSpPr bwMode="auto">
            <a:xfrm>
              <a:off x="476" y="816"/>
              <a:ext cx="2397" cy="1519"/>
              <a:chOff x="476" y="816"/>
              <a:chExt cx="2397" cy="1519"/>
            </a:xfrm>
          </p:grpSpPr>
          <p:sp>
            <p:nvSpPr>
              <p:cNvPr id="6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66"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56" name="Group 19"/>
            <p:cNvGrpSpPr>
              <a:grpSpLocks/>
            </p:cNvGrpSpPr>
            <p:nvPr/>
          </p:nvGrpSpPr>
          <p:grpSpPr bwMode="auto">
            <a:xfrm>
              <a:off x="1778" y="799"/>
              <a:ext cx="1077" cy="821"/>
              <a:chOff x="9975" y="1583"/>
              <a:chExt cx="789" cy="548"/>
            </a:xfrm>
          </p:grpSpPr>
          <p:pic>
            <p:nvPicPr>
              <p:cNvPr id="57"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58"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9"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67"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3" name="Footer Placeholder 2"/>
          <p:cNvSpPr>
            <a:spLocks noGrp="1"/>
          </p:cNvSpPr>
          <p:nvPr>
            <p:ph type="ftr" sz="quarter" idx="11"/>
          </p:nvPr>
        </p:nvSpPr>
        <p:spPr/>
        <p:txBody>
          <a:bodyPr/>
          <a:lstStyle/>
          <a:p>
            <a:r>
              <a:rPr lang="et-EE" smtClean="0"/>
              <a:t>Prof. J.Engelbrecht</a:t>
            </a:r>
            <a:endParaRPr lang="et-EE"/>
          </a:p>
        </p:txBody>
      </p:sp>
      <p:sp>
        <p:nvSpPr>
          <p:cNvPr id="6" name="Slide Number Placeholder 5"/>
          <p:cNvSpPr>
            <a:spLocks noGrp="1"/>
          </p:cNvSpPr>
          <p:nvPr>
            <p:ph type="sldNum" sz="quarter" idx="12"/>
          </p:nvPr>
        </p:nvSpPr>
        <p:spPr/>
        <p:txBody>
          <a:bodyPr/>
          <a:lstStyle/>
          <a:p>
            <a:fld id="{85121FDB-EFFD-4161-87E0-CBA9D45701AD}" type="slidenum">
              <a:rPr lang="et-EE" smtClean="0"/>
              <a:pPr/>
              <a:t>33</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26155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b="1" dirty="0" smtClean="0">
                <a:effectLst/>
                <a:latin typeface="Cambria" pitchFamily="18" charset="0"/>
              </a:rPr>
              <a:t>Where did modelling start</a:t>
            </a:r>
            <a:endParaRPr lang="et-EE" sz="3200" b="1" dirty="0">
              <a:effectLst/>
              <a:latin typeface="Cambria" pitchFamily="18" charset="0"/>
            </a:endParaRPr>
          </a:p>
        </p:txBody>
      </p:sp>
      <p:sp>
        <p:nvSpPr>
          <p:cNvPr id="3" name="Content Placeholder 2"/>
          <p:cNvSpPr>
            <a:spLocks noGrp="1"/>
          </p:cNvSpPr>
          <p:nvPr>
            <p:ph idx="1"/>
          </p:nvPr>
        </p:nvSpPr>
        <p:spPr>
          <a:xfrm>
            <a:off x="1435608" y="1447800"/>
            <a:ext cx="7498080" cy="5149552"/>
          </a:xfrm>
        </p:spPr>
        <p:txBody>
          <a:bodyPr>
            <a:noAutofit/>
          </a:bodyPr>
          <a:lstStyle/>
          <a:p>
            <a:pPr marL="82296" indent="0">
              <a:lnSpc>
                <a:spcPct val="110000"/>
              </a:lnSpc>
              <a:buNone/>
            </a:pPr>
            <a:r>
              <a:rPr lang="et-EE" sz="2200" dirty="0">
                <a:latin typeface="Cambria" pitchFamily="18" charset="0"/>
              </a:rPr>
              <a:t>a</a:t>
            </a:r>
            <a:r>
              <a:rPr lang="et-EE" sz="2200" dirty="0" smtClean="0">
                <a:latin typeface="Cambria" pitchFamily="18" charset="0"/>
              </a:rPr>
              <a:t>ncient: 		astronomy</a:t>
            </a:r>
          </a:p>
          <a:p>
            <a:pPr marL="82296" indent="0">
              <a:lnSpc>
                <a:spcPct val="110000"/>
              </a:lnSpc>
              <a:buNone/>
            </a:pPr>
            <a:r>
              <a:rPr lang="et-EE" sz="2200" dirty="0">
                <a:latin typeface="Cambria" pitchFamily="18" charset="0"/>
              </a:rPr>
              <a:t>	</a:t>
            </a:r>
            <a:r>
              <a:rPr lang="et-EE" sz="2200" dirty="0" smtClean="0">
                <a:latin typeface="Cambria" pitchFamily="18" charset="0"/>
              </a:rPr>
              <a:t>		agriculture</a:t>
            </a:r>
          </a:p>
          <a:p>
            <a:pPr marL="82296" indent="0">
              <a:lnSpc>
                <a:spcPct val="110000"/>
              </a:lnSpc>
              <a:buNone/>
            </a:pPr>
            <a:r>
              <a:rPr lang="et-EE" sz="2200" dirty="0">
                <a:latin typeface="Cambria" pitchFamily="18" charset="0"/>
              </a:rPr>
              <a:t>	</a:t>
            </a:r>
            <a:r>
              <a:rPr lang="et-EE" sz="2200" dirty="0" smtClean="0">
                <a:latin typeface="Cambria" pitchFamily="18" charset="0"/>
              </a:rPr>
              <a:t>		engineering</a:t>
            </a:r>
          </a:p>
          <a:p>
            <a:pPr marL="82296" indent="0">
              <a:lnSpc>
                <a:spcPct val="110000"/>
              </a:lnSpc>
              <a:buNone/>
            </a:pPr>
            <a:r>
              <a:rPr lang="et-EE" sz="2200" dirty="0">
                <a:latin typeface="Cambria" pitchFamily="18" charset="0"/>
              </a:rPr>
              <a:t>	</a:t>
            </a:r>
            <a:r>
              <a:rPr lang="et-EE" sz="2200" dirty="0" smtClean="0">
                <a:latin typeface="Cambria" pitchFamily="18" charset="0"/>
              </a:rPr>
              <a:t>		. . . . .</a:t>
            </a:r>
          </a:p>
          <a:p>
            <a:pPr marL="82296" indent="0">
              <a:buNone/>
            </a:pPr>
            <a:endParaRPr lang="et-EE" sz="2200" dirty="0"/>
          </a:p>
          <a:p>
            <a:pPr marL="82296" indent="0">
              <a:lnSpc>
                <a:spcPct val="110000"/>
              </a:lnSpc>
              <a:buNone/>
            </a:pPr>
            <a:r>
              <a:rPr lang="et-EE" sz="2200" dirty="0">
                <a:latin typeface="Cambria" pitchFamily="18" charset="0"/>
              </a:rPr>
              <a:t>a</a:t>
            </a:r>
            <a:r>
              <a:rPr lang="et-EE" sz="2200" dirty="0" smtClean="0">
                <a:latin typeface="Cambria" pitchFamily="18" charset="0"/>
              </a:rPr>
              <a:t> need			to count</a:t>
            </a:r>
          </a:p>
          <a:p>
            <a:pPr marL="82296" indent="0">
              <a:lnSpc>
                <a:spcPct val="110000"/>
              </a:lnSpc>
              <a:buNone/>
            </a:pPr>
            <a:r>
              <a:rPr lang="et-EE" sz="2200" dirty="0">
                <a:latin typeface="Cambria" pitchFamily="18" charset="0"/>
              </a:rPr>
              <a:t>	</a:t>
            </a:r>
            <a:r>
              <a:rPr lang="et-EE" sz="2200" dirty="0" smtClean="0">
                <a:latin typeface="Cambria" pitchFamily="18" charset="0"/>
              </a:rPr>
              <a:t>		to measure</a:t>
            </a:r>
          </a:p>
          <a:p>
            <a:pPr marL="82296" indent="0">
              <a:lnSpc>
                <a:spcPct val="110000"/>
              </a:lnSpc>
              <a:buNone/>
            </a:pPr>
            <a:r>
              <a:rPr lang="et-EE" sz="2200" dirty="0">
                <a:latin typeface="Cambria" pitchFamily="18" charset="0"/>
              </a:rPr>
              <a:t>	</a:t>
            </a:r>
            <a:r>
              <a:rPr lang="et-EE" sz="2200" dirty="0" smtClean="0">
                <a:latin typeface="Cambria" pitchFamily="18" charset="0"/>
              </a:rPr>
              <a:t>		to sort</a:t>
            </a:r>
          </a:p>
          <a:p>
            <a:pPr marL="82296" indent="0">
              <a:lnSpc>
                <a:spcPct val="110000"/>
              </a:lnSpc>
              <a:buNone/>
            </a:pPr>
            <a:r>
              <a:rPr lang="et-EE" sz="2200" dirty="0">
                <a:latin typeface="Cambria" pitchFamily="18" charset="0"/>
              </a:rPr>
              <a:t>	</a:t>
            </a:r>
            <a:r>
              <a:rPr lang="et-EE" sz="2200" dirty="0" smtClean="0">
                <a:latin typeface="Cambria" pitchFamily="18" charset="0"/>
              </a:rPr>
              <a:t>		to arrange</a:t>
            </a:r>
          </a:p>
          <a:p>
            <a:pPr marL="82296" indent="0">
              <a:lnSpc>
                <a:spcPct val="110000"/>
              </a:lnSpc>
              <a:buNone/>
            </a:pPr>
            <a:r>
              <a:rPr lang="et-EE" sz="2200" dirty="0">
                <a:latin typeface="Cambria" pitchFamily="18" charset="0"/>
              </a:rPr>
              <a:t>	</a:t>
            </a:r>
            <a:r>
              <a:rPr lang="et-EE" sz="2200" dirty="0" smtClean="0">
                <a:latin typeface="Cambria" pitchFamily="18" charset="0"/>
              </a:rPr>
              <a:t>		to eliminate</a:t>
            </a:r>
          </a:p>
          <a:p>
            <a:pPr marL="82296" indent="0">
              <a:lnSpc>
                <a:spcPct val="110000"/>
              </a:lnSpc>
              <a:buNone/>
            </a:pPr>
            <a:r>
              <a:rPr lang="et-EE" sz="2200" dirty="0">
                <a:latin typeface="Cambria" pitchFamily="18" charset="0"/>
              </a:rPr>
              <a:t>	</a:t>
            </a:r>
            <a:r>
              <a:rPr lang="et-EE" sz="2200" dirty="0" smtClean="0">
                <a:latin typeface="Cambria" pitchFamily="18" charset="0"/>
              </a:rPr>
              <a:t>		</a:t>
            </a:r>
            <a:r>
              <a:rPr lang="et-EE" sz="2200" dirty="0">
                <a:latin typeface="Cambria" pitchFamily="18" charset="0"/>
              </a:rPr>
              <a:t>. . . . .</a:t>
            </a:r>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4</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55853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b="1" dirty="0" smtClean="0">
                <a:effectLst/>
                <a:latin typeface="Cambria" pitchFamily="18" charset="0"/>
              </a:rPr>
              <a:t>Some rules:</a:t>
            </a:r>
            <a:endParaRPr lang="et-EE" sz="3200" b="1" dirty="0">
              <a:effectLst/>
              <a:latin typeface="Cambria" pitchFamily="18" charset="0"/>
            </a:endParaRPr>
          </a:p>
        </p:txBody>
      </p:sp>
      <p:sp>
        <p:nvSpPr>
          <p:cNvPr id="3" name="Content Placeholder 2"/>
          <p:cNvSpPr>
            <a:spLocks noGrp="1"/>
          </p:cNvSpPr>
          <p:nvPr>
            <p:ph idx="1"/>
          </p:nvPr>
        </p:nvSpPr>
        <p:spPr/>
        <p:txBody>
          <a:bodyPr>
            <a:normAutofit fontScale="92500" lnSpcReduction="10000"/>
          </a:bodyPr>
          <a:lstStyle/>
          <a:p>
            <a:pPr marL="82296" indent="0">
              <a:buNone/>
            </a:pPr>
            <a:r>
              <a:rPr lang="en-US" sz="2200" b="1" dirty="0">
                <a:latin typeface="Cambria" pitchFamily="18" charset="0"/>
              </a:rPr>
              <a:t>LEONARDO DA VINCI</a:t>
            </a:r>
            <a:endParaRPr lang="et-EE" sz="2200" b="1" dirty="0">
              <a:latin typeface="Cambria" pitchFamily="18" charset="0"/>
            </a:endParaRPr>
          </a:p>
          <a:p>
            <a:pPr marL="82296" indent="0">
              <a:buNone/>
            </a:pPr>
            <a:r>
              <a:rPr lang="en-US" sz="2200" b="1" dirty="0">
                <a:latin typeface="Cambria" pitchFamily="18" charset="0"/>
              </a:rPr>
              <a:t> </a:t>
            </a:r>
            <a:endParaRPr lang="et-EE" sz="2400" dirty="0">
              <a:latin typeface="Cambria" pitchFamily="18" charset="0"/>
            </a:endParaRPr>
          </a:p>
          <a:p>
            <a:pPr marL="82296" indent="0">
              <a:buNone/>
            </a:pPr>
            <a:r>
              <a:rPr lang="en-US" sz="2400" b="1" dirty="0">
                <a:latin typeface="Cambria" pitchFamily="18" charset="0"/>
              </a:rPr>
              <a:t> </a:t>
            </a:r>
            <a:r>
              <a:rPr lang="en-US" sz="2400" dirty="0" smtClean="0">
                <a:latin typeface="Cambria" pitchFamily="18" charset="0"/>
              </a:rPr>
              <a:t>Motion </a:t>
            </a:r>
            <a:r>
              <a:rPr lang="en-US" sz="2400" dirty="0">
                <a:latin typeface="Cambria" pitchFamily="18" charset="0"/>
              </a:rPr>
              <a:t>is an </a:t>
            </a:r>
            <a:r>
              <a:rPr lang="en-US" sz="2400" dirty="0" smtClean="0">
                <a:latin typeface="Cambria" pitchFamily="18" charset="0"/>
              </a:rPr>
              <a:t>accident </a:t>
            </a:r>
            <a:r>
              <a:rPr lang="en-US" sz="2400" dirty="0">
                <a:latin typeface="Cambria" pitchFamily="18" charset="0"/>
              </a:rPr>
              <a:t>born from the inequality of weight or force</a:t>
            </a:r>
            <a:r>
              <a:rPr lang="en-US" sz="2400" dirty="0" smtClean="0">
                <a:latin typeface="Cambria" pitchFamily="18" charset="0"/>
              </a:rPr>
              <a:t>.</a:t>
            </a:r>
            <a:r>
              <a:rPr lang="et-EE" sz="2400" dirty="0" smtClean="0">
                <a:latin typeface="Cambria" pitchFamily="18" charset="0"/>
              </a:rPr>
              <a:t> </a:t>
            </a:r>
            <a:endParaRPr lang="et-EE" sz="2400" b="1" dirty="0" smtClean="0">
              <a:latin typeface="Cambria" pitchFamily="18" charset="0"/>
            </a:endParaRPr>
          </a:p>
          <a:p>
            <a:pPr marL="82296" indent="0">
              <a:buNone/>
            </a:pPr>
            <a:r>
              <a:rPr lang="en-US" sz="2400" dirty="0" smtClean="0">
                <a:latin typeface="Cambria" pitchFamily="18" charset="0"/>
              </a:rPr>
              <a:t>Force is the cause of motion, motion is the cause of force.</a:t>
            </a:r>
            <a:endParaRPr lang="et-EE" sz="2400" dirty="0" smtClean="0">
              <a:latin typeface="Cambria" pitchFamily="18" charset="0"/>
            </a:endParaRPr>
          </a:p>
          <a:p>
            <a:pPr marL="82296" indent="0">
              <a:buNone/>
            </a:pPr>
            <a:r>
              <a:rPr lang="en-US" sz="2400" dirty="0">
                <a:latin typeface="Cambria" pitchFamily="18" charset="0"/>
              </a:rPr>
              <a:t> </a:t>
            </a:r>
            <a:endParaRPr lang="et-EE" sz="2400" dirty="0">
              <a:latin typeface="Cambria" pitchFamily="18" charset="0"/>
            </a:endParaRPr>
          </a:p>
          <a:p>
            <a:pPr marL="596646" lvl="0" indent="-514350">
              <a:buClrTx/>
              <a:buFont typeface="+mj-lt"/>
              <a:buAutoNum type="arabicPeriod"/>
            </a:pPr>
            <a:r>
              <a:rPr lang="en-US" sz="2400" dirty="0">
                <a:latin typeface="Cambria" pitchFamily="18" charset="0"/>
              </a:rPr>
              <a:t>Observe the phenomenon and list quantities having numerical magnitude that seems to influence it.</a:t>
            </a:r>
            <a:endParaRPr lang="et-EE" sz="2400" dirty="0">
              <a:latin typeface="Cambria" pitchFamily="18" charset="0"/>
            </a:endParaRPr>
          </a:p>
          <a:p>
            <a:pPr marL="596646" indent="-514350">
              <a:buClrTx/>
              <a:buFont typeface="+mj-lt"/>
              <a:buAutoNum type="arabicPeriod"/>
            </a:pPr>
            <a:endParaRPr lang="et-EE" sz="2400" dirty="0">
              <a:latin typeface="Cambria" pitchFamily="18" charset="0"/>
            </a:endParaRPr>
          </a:p>
          <a:p>
            <a:pPr marL="596646" lvl="0" indent="-514350">
              <a:buClrTx/>
              <a:buFont typeface="+mj-lt"/>
              <a:buAutoNum type="arabicPeriod"/>
            </a:pPr>
            <a:r>
              <a:rPr lang="en-US" sz="2400" dirty="0">
                <a:latin typeface="Cambria" pitchFamily="18" charset="0"/>
              </a:rPr>
              <a:t>Set up </a:t>
            </a:r>
            <a:r>
              <a:rPr lang="en-US" sz="2400" i="1" dirty="0">
                <a:latin typeface="Cambria" pitchFamily="18" charset="0"/>
              </a:rPr>
              <a:t>linear</a:t>
            </a:r>
            <a:r>
              <a:rPr lang="en-US" sz="2400" dirty="0">
                <a:latin typeface="Cambria" pitchFamily="18" charset="0"/>
              </a:rPr>
              <a:t> relations among pairs of these quantities as are not obviously contradicted by experience</a:t>
            </a:r>
            <a:r>
              <a:rPr lang="en-US" sz="2400" dirty="0" smtClean="0">
                <a:latin typeface="Cambria" pitchFamily="18" charset="0"/>
              </a:rPr>
              <a:t>.</a:t>
            </a:r>
            <a:endParaRPr lang="et-EE" sz="2400" dirty="0" smtClean="0">
              <a:latin typeface="Cambria" pitchFamily="18" charset="0"/>
            </a:endParaRPr>
          </a:p>
          <a:p>
            <a:pPr marL="596646" lvl="0" indent="-514350">
              <a:buClrTx/>
              <a:buFont typeface="+mj-lt"/>
              <a:buAutoNum type="arabicPeriod"/>
            </a:pPr>
            <a:endParaRPr lang="et-EE" sz="2400" dirty="0">
              <a:latin typeface="Cambria" pitchFamily="18" charset="0"/>
            </a:endParaRPr>
          </a:p>
          <a:p>
            <a:pPr marL="596646" indent="-514350">
              <a:buClrTx/>
              <a:buFont typeface="+mj-lt"/>
              <a:buAutoNum type="arabicPeriod"/>
            </a:pPr>
            <a:r>
              <a:rPr lang="en-US" sz="2400" dirty="0">
                <a:latin typeface="Cambria" pitchFamily="18" charset="0"/>
              </a:rPr>
              <a:t> </a:t>
            </a:r>
            <a:r>
              <a:rPr lang="en-US" sz="2400" dirty="0" smtClean="0">
                <a:latin typeface="Cambria" pitchFamily="18" charset="0"/>
              </a:rPr>
              <a:t>Propose </a:t>
            </a:r>
            <a:r>
              <a:rPr lang="en-US" sz="2400" dirty="0">
                <a:latin typeface="Cambria" pitchFamily="18" charset="0"/>
              </a:rPr>
              <a:t>these rules of three trial by experiment</a:t>
            </a:r>
            <a:r>
              <a:rPr lang="en-US" sz="2400" dirty="0" smtClean="0">
                <a:latin typeface="Cambria" pitchFamily="18" charset="0"/>
              </a:rPr>
              <a:t>.</a:t>
            </a:r>
            <a:r>
              <a:rPr lang="et-EE" dirty="0" smtClean="0">
                <a:latin typeface="Cambria" pitchFamily="18" charset="0"/>
              </a:rPr>
              <a:t>	</a:t>
            </a:r>
            <a:endParaRPr lang="et-EE" dirty="0">
              <a:latin typeface="Cambria" pitchFamily="18" charset="0"/>
            </a:endParaRPr>
          </a:p>
          <a:p>
            <a:pPr marL="82296" indent="0">
              <a:buNone/>
            </a:pPr>
            <a:endParaRPr lang="et-EE" dirty="0"/>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5</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40280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sz="3600" b="1" dirty="0" smtClean="0">
                <a:effectLst/>
                <a:latin typeface="Cambria" pitchFamily="18" charset="0"/>
              </a:rPr>
              <a:t/>
            </a:r>
            <a:br>
              <a:rPr lang="et-EE" sz="3600" b="1" dirty="0" smtClean="0">
                <a:effectLst/>
                <a:latin typeface="Cambria" pitchFamily="18" charset="0"/>
              </a:rPr>
            </a:br>
            <a:r>
              <a:rPr lang="et-EE" sz="3600" b="1" dirty="0" smtClean="0">
                <a:effectLst/>
                <a:latin typeface="Cambria" pitchFamily="18" charset="0"/>
              </a:rPr>
              <a:t>ISAAC </a:t>
            </a:r>
            <a:r>
              <a:rPr lang="et-EE" sz="3600" b="1" dirty="0">
                <a:effectLst/>
                <a:latin typeface="Cambria" pitchFamily="18" charset="0"/>
              </a:rPr>
              <a:t>NEWTON  “PRINCIPIA”,  1687</a:t>
            </a:r>
            <a:r>
              <a:rPr lang="et-EE" dirty="0"/>
              <a:t/>
            </a:r>
            <a:br>
              <a:rPr lang="et-EE" dirty="0"/>
            </a:br>
            <a:endParaRPr lang="et-EE" dirty="0"/>
          </a:p>
        </p:txBody>
      </p:sp>
      <p:sp>
        <p:nvSpPr>
          <p:cNvPr id="3" name="Content Placeholder 2"/>
          <p:cNvSpPr>
            <a:spLocks noGrp="1"/>
          </p:cNvSpPr>
          <p:nvPr>
            <p:ph idx="1"/>
          </p:nvPr>
        </p:nvSpPr>
        <p:spPr/>
        <p:txBody>
          <a:bodyPr>
            <a:normAutofit fontScale="70000" lnSpcReduction="20000"/>
          </a:bodyPr>
          <a:lstStyle/>
          <a:p>
            <a:pPr marL="82296" indent="0">
              <a:buNone/>
            </a:pPr>
            <a:endParaRPr lang="en-US" dirty="0">
              <a:latin typeface="Cambria" pitchFamily="18" charset="0"/>
            </a:endParaRPr>
          </a:p>
          <a:p>
            <a:pPr marL="82296" indent="0">
              <a:buNone/>
            </a:pPr>
            <a:endParaRPr lang="en-US" dirty="0">
              <a:latin typeface="Cambria" pitchFamily="18" charset="0"/>
            </a:endParaRPr>
          </a:p>
          <a:p>
            <a:pPr marL="82296" indent="0" algn="just">
              <a:buNone/>
            </a:pPr>
            <a:r>
              <a:rPr lang="en-US" dirty="0">
                <a:latin typeface="Cambria" pitchFamily="18" charset="0"/>
              </a:rPr>
              <a:t>I	Every body continues in its state of rest, or of uniform </a:t>
            </a:r>
            <a:r>
              <a:rPr lang="et-EE" dirty="0" smtClean="0">
                <a:latin typeface="Cambria" pitchFamily="18" charset="0"/>
              </a:rPr>
              <a:t>	</a:t>
            </a:r>
            <a:r>
              <a:rPr lang="en-US" dirty="0" smtClean="0">
                <a:latin typeface="Cambria" pitchFamily="18" charset="0"/>
              </a:rPr>
              <a:t>motion </a:t>
            </a:r>
            <a:r>
              <a:rPr lang="en-US" dirty="0">
                <a:latin typeface="Cambria" pitchFamily="18" charset="0"/>
              </a:rPr>
              <a:t>straight ahead, unless it be compelled to </a:t>
            </a:r>
            <a:r>
              <a:rPr lang="et-EE" dirty="0" smtClean="0">
                <a:latin typeface="Cambria" pitchFamily="18" charset="0"/>
              </a:rPr>
              <a:t>	</a:t>
            </a:r>
            <a:r>
              <a:rPr lang="en-US" dirty="0" smtClean="0">
                <a:latin typeface="Cambria" pitchFamily="18" charset="0"/>
              </a:rPr>
              <a:t>change </a:t>
            </a:r>
            <a:r>
              <a:rPr lang="en-US" dirty="0">
                <a:latin typeface="Cambria" pitchFamily="18" charset="0"/>
              </a:rPr>
              <a:t>that state by forces impressed upon it.</a:t>
            </a:r>
          </a:p>
          <a:p>
            <a:pPr marL="82296" indent="0">
              <a:buNone/>
            </a:pPr>
            <a:endParaRPr lang="en-US" dirty="0">
              <a:latin typeface="Cambria" pitchFamily="18" charset="0"/>
            </a:endParaRPr>
          </a:p>
          <a:p>
            <a:pPr marL="82296" indent="0" algn="just">
              <a:buNone/>
            </a:pPr>
            <a:r>
              <a:rPr lang="en-US" dirty="0">
                <a:latin typeface="Cambria" pitchFamily="18" charset="0"/>
              </a:rPr>
              <a:t>II	The change of motion is </a:t>
            </a:r>
            <a:r>
              <a:rPr lang="en-US" i="1" dirty="0">
                <a:latin typeface="Cambria" pitchFamily="18" charset="0"/>
              </a:rPr>
              <a:t>proportional</a:t>
            </a:r>
            <a:r>
              <a:rPr lang="en-US" dirty="0">
                <a:latin typeface="Cambria" pitchFamily="18" charset="0"/>
              </a:rPr>
              <a:t> to the motive </a:t>
            </a:r>
            <a:r>
              <a:rPr lang="et-EE" dirty="0" smtClean="0">
                <a:latin typeface="Cambria" pitchFamily="18" charset="0"/>
              </a:rPr>
              <a:t>	</a:t>
            </a:r>
            <a:r>
              <a:rPr lang="en-US" dirty="0" smtClean="0">
                <a:latin typeface="Cambria" pitchFamily="18" charset="0"/>
              </a:rPr>
              <a:t>force </a:t>
            </a:r>
            <a:r>
              <a:rPr lang="en-US" dirty="0">
                <a:latin typeface="Cambria" pitchFamily="18" charset="0"/>
              </a:rPr>
              <a:t>impressed, and it takes place along the right </a:t>
            </a:r>
            <a:r>
              <a:rPr lang="et-EE" dirty="0" smtClean="0">
                <a:latin typeface="Cambria" pitchFamily="18" charset="0"/>
              </a:rPr>
              <a:t>	</a:t>
            </a:r>
            <a:r>
              <a:rPr lang="en-US" dirty="0" smtClean="0">
                <a:latin typeface="Cambria" pitchFamily="18" charset="0"/>
              </a:rPr>
              <a:t>line </a:t>
            </a:r>
            <a:r>
              <a:rPr lang="en-US" dirty="0">
                <a:latin typeface="Cambria" pitchFamily="18" charset="0"/>
              </a:rPr>
              <a:t>in which that force is impressed.</a:t>
            </a:r>
          </a:p>
          <a:p>
            <a:pPr marL="82296" indent="0">
              <a:buNone/>
            </a:pPr>
            <a:endParaRPr lang="en-US" dirty="0">
              <a:latin typeface="Cambria" pitchFamily="18" charset="0"/>
            </a:endParaRPr>
          </a:p>
          <a:p>
            <a:pPr marL="82296" indent="0" algn="just">
              <a:buNone/>
            </a:pPr>
            <a:r>
              <a:rPr lang="en-US" dirty="0">
                <a:latin typeface="Cambria" pitchFamily="18" charset="0"/>
              </a:rPr>
              <a:t>III	To an action there is always a contrary and equal </a:t>
            </a:r>
            <a:r>
              <a:rPr lang="et-EE" dirty="0" smtClean="0">
                <a:latin typeface="Cambria" pitchFamily="18" charset="0"/>
              </a:rPr>
              <a:t>	</a:t>
            </a:r>
            <a:r>
              <a:rPr lang="en-US" dirty="0" smtClean="0">
                <a:latin typeface="Cambria" pitchFamily="18" charset="0"/>
              </a:rPr>
              <a:t>reaction</a:t>
            </a:r>
            <a:r>
              <a:rPr lang="en-US" dirty="0">
                <a:latin typeface="Cambria" pitchFamily="18" charset="0"/>
              </a:rPr>
              <a:t>; or, the mutual actions of two bodies upon </a:t>
            </a:r>
            <a:r>
              <a:rPr lang="et-EE" dirty="0" smtClean="0">
                <a:latin typeface="Cambria" pitchFamily="18" charset="0"/>
              </a:rPr>
              <a:t>	</a:t>
            </a:r>
            <a:r>
              <a:rPr lang="en-US" dirty="0" smtClean="0">
                <a:latin typeface="Cambria" pitchFamily="18" charset="0"/>
              </a:rPr>
              <a:t>each </a:t>
            </a:r>
            <a:r>
              <a:rPr lang="en-US" dirty="0">
                <a:latin typeface="Cambria" pitchFamily="18" charset="0"/>
              </a:rPr>
              <a:t>other are always equal and directed to contrary </a:t>
            </a:r>
            <a:r>
              <a:rPr lang="et-EE" dirty="0" smtClean="0">
                <a:latin typeface="Cambria" pitchFamily="18" charset="0"/>
              </a:rPr>
              <a:t>	</a:t>
            </a:r>
            <a:r>
              <a:rPr lang="en-US" dirty="0" smtClean="0">
                <a:latin typeface="Cambria" pitchFamily="18" charset="0"/>
              </a:rPr>
              <a:t>parts</a:t>
            </a:r>
            <a:endParaRPr lang="en-US" dirty="0">
              <a:latin typeface="Cambria" pitchFamily="18" charset="0"/>
            </a:endParaRPr>
          </a:p>
          <a:p>
            <a:pPr marL="82296" indent="0">
              <a:buNone/>
            </a:pPr>
            <a:endParaRPr lang="et-EE" dirty="0"/>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6</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71159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82296" indent="0">
              <a:buNone/>
            </a:pPr>
            <a:r>
              <a:rPr lang="et-EE" b="1" dirty="0" smtClean="0">
                <a:solidFill>
                  <a:schemeClr val="tx2"/>
                </a:solidFill>
                <a:effectLst>
                  <a:outerShdw blurRad="38100" dist="38100" dir="2700000" algn="tl">
                    <a:srgbClr val="000000">
                      <a:alpha val="43137"/>
                    </a:srgbClr>
                  </a:outerShdw>
                </a:effectLst>
                <a:latin typeface="Cambria" pitchFamily="18" charset="0"/>
              </a:rPr>
              <a:t>Physical systems</a:t>
            </a:r>
          </a:p>
          <a:p>
            <a:pPr marL="82296" indent="0">
              <a:buNone/>
            </a:pPr>
            <a:r>
              <a:rPr lang="et-EE" b="1" dirty="0" smtClean="0">
                <a:solidFill>
                  <a:schemeClr val="tx2"/>
                </a:solidFill>
                <a:effectLst>
                  <a:outerShdw blurRad="38100" dist="38100" dir="2700000" algn="tl">
                    <a:srgbClr val="000000">
                      <a:alpha val="43137"/>
                    </a:srgbClr>
                  </a:outerShdw>
                </a:effectLst>
                <a:latin typeface="Cambria" pitchFamily="18" charset="0"/>
              </a:rPr>
              <a:t>Biological systems</a:t>
            </a:r>
          </a:p>
          <a:p>
            <a:pPr marL="82296" indent="0">
              <a:buNone/>
            </a:pPr>
            <a:r>
              <a:rPr lang="et-EE" b="1" dirty="0" smtClean="0">
                <a:solidFill>
                  <a:schemeClr val="tx2"/>
                </a:solidFill>
                <a:effectLst>
                  <a:outerShdw blurRad="38100" dist="38100" dir="2700000" algn="tl">
                    <a:srgbClr val="000000">
                      <a:alpha val="43137"/>
                    </a:srgbClr>
                  </a:outerShdw>
                </a:effectLst>
                <a:latin typeface="Cambria" pitchFamily="18" charset="0"/>
              </a:rPr>
              <a:t>Social systems</a:t>
            </a:r>
            <a:endParaRPr lang="et-EE" b="1" dirty="0">
              <a:solidFill>
                <a:schemeClr val="tx2"/>
              </a:solidFill>
              <a:effectLst>
                <a:outerShdw blurRad="38100" dist="38100" dir="2700000" algn="tl">
                  <a:srgbClr val="000000">
                    <a:alpha val="43137"/>
                  </a:srgbClr>
                </a:outerShdw>
              </a:effectLst>
              <a:latin typeface="Cambria" pitchFamily="18" charset="0"/>
            </a:endParaRPr>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7</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056089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smtClean="0">
                <a:latin typeface="Cambria" pitchFamily="18" charset="0"/>
              </a:rPr>
              <a:t/>
            </a:r>
            <a:br>
              <a:rPr lang="et-EE" b="1" dirty="0" smtClean="0">
                <a:latin typeface="Cambria" pitchFamily="18" charset="0"/>
              </a:rPr>
            </a:br>
            <a:r>
              <a:rPr lang="et-EE" sz="3600" b="1" dirty="0" smtClean="0">
                <a:effectLst>
                  <a:outerShdw blurRad="38100" dist="38100" dir="2700000" algn="tl">
                    <a:srgbClr val="000000">
                      <a:alpha val="43137"/>
                    </a:srgbClr>
                  </a:outerShdw>
                </a:effectLst>
                <a:latin typeface="Cambria" pitchFamily="18" charset="0"/>
              </a:rPr>
              <a:t>Physical</a:t>
            </a:r>
            <a:r>
              <a:rPr lang="et-EE" sz="3600" b="1" dirty="0" smtClean="0">
                <a:effectLst/>
                <a:latin typeface="Cambria" pitchFamily="18" charset="0"/>
              </a:rPr>
              <a:t> </a:t>
            </a:r>
            <a:r>
              <a:rPr lang="et-EE" sz="3600" b="1" dirty="0">
                <a:effectLst>
                  <a:outerShdw blurRad="38100" dist="38100" dir="2700000" algn="tl">
                    <a:srgbClr val="000000">
                      <a:alpha val="43137"/>
                    </a:srgbClr>
                  </a:outerShdw>
                </a:effectLst>
                <a:latin typeface="Cambria" pitchFamily="18" charset="0"/>
              </a:rPr>
              <a:t>systems</a:t>
            </a:r>
            <a:r>
              <a:rPr lang="et-EE" b="1" dirty="0">
                <a:latin typeface="Cambria" pitchFamily="18" charset="0"/>
              </a:rPr>
              <a:t/>
            </a:r>
            <a:br>
              <a:rPr lang="et-EE" b="1" dirty="0">
                <a:latin typeface="Cambria" pitchFamily="18" charset="0"/>
              </a:rPr>
            </a:br>
            <a:endParaRPr lang="et-EE" dirty="0"/>
          </a:p>
        </p:txBody>
      </p:sp>
      <p:sp>
        <p:nvSpPr>
          <p:cNvPr id="3" name="Content Placeholder 2"/>
          <p:cNvSpPr>
            <a:spLocks noGrp="1"/>
          </p:cNvSpPr>
          <p:nvPr>
            <p:ph idx="1"/>
          </p:nvPr>
        </p:nvSpPr>
        <p:spPr>
          <a:xfrm>
            <a:off x="1435608" y="1447800"/>
            <a:ext cx="7498080" cy="1693168"/>
          </a:xfrm>
        </p:spPr>
        <p:txBody>
          <a:bodyPr>
            <a:normAutofit/>
          </a:bodyPr>
          <a:lstStyle/>
          <a:p>
            <a:pPr marL="82296" indent="0">
              <a:buNone/>
            </a:pPr>
            <a:r>
              <a:rPr lang="et-EE" sz="2400" dirty="0" smtClean="0">
                <a:latin typeface="Cambria" pitchFamily="18" charset="0"/>
              </a:rPr>
              <a:t>Balance laws</a:t>
            </a:r>
          </a:p>
          <a:p>
            <a:pPr marL="82296" indent="0">
              <a:buNone/>
            </a:pPr>
            <a:r>
              <a:rPr lang="et-EE" sz="2400" dirty="0">
                <a:latin typeface="Cambria" pitchFamily="18" charset="0"/>
              </a:rPr>
              <a:t>	</a:t>
            </a:r>
            <a:r>
              <a:rPr lang="et-EE" sz="2400" dirty="0" smtClean="0">
                <a:latin typeface="Cambria" pitchFamily="18" charset="0"/>
              </a:rPr>
              <a:t>			</a:t>
            </a:r>
            <a:r>
              <a:rPr lang="et-EE" sz="2400" dirty="0">
                <a:latin typeface="Cambria" pitchFamily="18" charset="0"/>
              </a:rPr>
              <a:t>	</a:t>
            </a:r>
            <a:r>
              <a:rPr lang="et-EE" sz="2400" dirty="0" smtClean="0">
                <a:latin typeface="Cambria" pitchFamily="18" charset="0"/>
              </a:rPr>
              <a:t>model                                 </a:t>
            </a:r>
          </a:p>
          <a:p>
            <a:pPr marL="82296" indent="0">
              <a:buNone/>
            </a:pPr>
            <a:r>
              <a:rPr lang="et-EE" sz="2400" dirty="0" smtClean="0">
                <a:latin typeface="Cambria" pitchFamily="18" charset="0"/>
              </a:rPr>
              <a:t>Constitutive equations</a:t>
            </a:r>
            <a:endParaRPr lang="et-EE" sz="2400" dirty="0">
              <a:latin typeface="Cambria" pitchFamily="18"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aturation sat="40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16016" y="1556792"/>
            <a:ext cx="144450" cy="1224000"/>
          </a:xfrm>
          <a:prstGeom prst="rect">
            <a:avLst/>
          </a:prstGeom>
          <a:noFill/>
          <a:ln w="12700">
            <a:no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cxnSp>
        <p:nvCxnSpPr>
          <p:cNvPr id="6" name="Straight Arrow Connector 5"/>
          <p:cNvCxnSpPr/>
          <p:nvPr/>
        </p:nvCxnSpPr>
        <p:spPr>
          <a:xfrm>
            <a:off x="5148064" y="2168792"/>
            <a:ext cx="72008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83668" y="3501008"/>
            <a:ext cx="7308812" cy="2000548"/>
          </a:xfrm>
          <a:prstGeom prst="rect">
            <a:avLst/>
          </a:prstGeom>
          <a:noFill/>
        </p:spPr>
        <p:txBody>
          <a:bodyPr wrap="square" rtlCol="0">
            <a:spAutoFit/>
          </a:bodyPr>
          <a:lstStyle/>
          <a:p>
            <a:r>
              <a:rPr lang="en-US" sz="2400" dirty="0" smtClean="0">
                <a:latin typeface="Cambria" pitchFamily="18" charset="0"/>
              </a:rPr>
              <a:t>Main stages:</a:t>
            </a:r>
          </a:p>
          <a:p>
            <a:endParaRPr lang="en-US" sz="1000" dirty="0" smtClean="0">
              <a:latin typeface="Cambria" pitchFamily="18" charset="0"/>
            </a:endParaRPr>
          </a:p>
          <a:p>
            <a:r>
              <a:rPr lang="en-US" sz="2400" dirty="0" smtClean="0">
                <a:latin typeface="Cambria" pitchFamily="18" charset="0"/>
              </a:rPr>
              <a:t>Classical dynamics	   	–     Newton; Hamilton . . .</a:t>
            </a:r>
          </a:p>
          <a:p>
            <a:r>
              <a:rPr lang="en-US" sz="2400" dirty="0" smtClean="0">
                <a:latin typeface="Cambria" pitchFamily="18" charset="0"/>
              </a:rPr>
              <a:t>Thermodynamics	 	–     Carnot,  Bol</a:t>
            </a:r>
            <a:r>
              <a:rPr lang="et-EE" sz="2400" dirty="0" smtClean="0">
                <a:latin typeface="Cambria" pitchFamily="18" charset="0"/>
              </a:rPr>
              <a:t>t</a:t>
            </a:r>
            <a:r>
              <a:rPr lang="en-US" sz="2400" dirty="0" smtClean="0">
                <a:latin typeface="Cambria" pitchFamily="18" charset="0"/>
              </a:rPr>
              <a:t>zmann . . .</a:t>
            </a:r>
          </a:p>
          <a:p>
            <a:r>
              <a:rPr lang="en-US" sz="2400" dirty="0" smtClean="0">
                <a:latin typeface="Cambria" pitchFamily="18" charset="0"/>
              </a:rPr>
              <a:t>Dissipative structures </a:t>
            </a:r>
            <a:r>
              <a:rPr lang="et-EE" sz="2400" dirty="0" smtClean="0">
                <a:latin typeface="Cambria" pitchFamily="18" charset="0"/>
              </a:rPr>
              <a:t>	–     Prigogine, . . .</a:t>
            </a:r>
          </a:p>
          <a:p>
            <a:endParaRPr lang="et-EE" dirty="0"/>
          </a:p>
        </p:txBody>
      </p:sp>
      <p:grpSp>
        <p:nvGrpSpPr>
          <p:cNvPr id="8" name="Group 15"/>
          <p:cNvGrpSpPr>
            <a:grpSpLocks/>
          </p:cNvGrpSpPr>
          <p:nvPr/>
        </p:nvGrpSpPr>
        <p:grpSpPr bwMode="auto">
          <a:xfrm>
            <a:off x="58328" y="6376987"/>
            <a:ext cx="750888" cy="481013"/>
            <a:chOff x="476" y="799"/>
            <a:chExt cx="2397" cy="1536"/>
          </a:xfrm>
        </p:grpSpPr>
        <p:grpSp>
          <p:nvGrpSpPr>
            <p:cNvPr id="10" name="Group 16"/>
            <p:cNvGrpSpPr>
              <a:grpSpLocks/>
            </p:cNvGrpSpPr>
            <p:nvPr/>
          </p:nvGrpSpPr>
          <p:grpSpPr bwMode="auto">
            <a:xfrm>
              <a:off x="476" y="816"/>
              <a:ext cx="2397" cy="1519"/>
              <a:chOff x="476" y="816"/>
              <a:chExt cx="2397" cy="1519"/>
            </a:xfrm>
          </p:grpSpPr>
          <p:sp>
            <p:nvSpPr>
              <p:cNvPr id="17"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8"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11" name="Group 19"/>
            <p:cNvGrpSpPr>
              <a:grpSpLocks/>
            </p:cNvGrpSpPr>
            <p:nvPr/>
          </p:nvGrpSpPr>
          <p:grpSpPr bwMode="auto">
            <a:xfrm>
              <a:off x="1778" y="799"/>
              <a:ext cx="1077" cy="821"/>
              <a:chOff x="9975" y="1583"/>
              <a:chExt cx="789" cy="548"/>
            </a:xfrm>
          </p:grpSpPr>
          <p:pic>
            <p:nvPicPr>
              <p:cNvPr id="12" name="Picture 20" descr="ruut100-m-v-tume"/>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13"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9"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5" name="Slide Number Placeholder 4"/>
          <p:cNvSpPr>
            <a:spLocks noGrp="1"/>
          </p:cNvSpPr>
          <p:nvPr>
            <p:ph type="sldNum" sz="quarter" idx="12"/>
          </p:nvPr>
        </p:nvSpPr>
        <p:spPr/>
        <p:txBody>
          <a:bodyPr/>
          <a:lstStyle/>
          <a:p>
            <a:fld id="{85121FDB-EFFD-4161-87E0-CBA9D45701AD}" type="slidenum">
              <a:rPr lang="et-EE" smtClean="0"/>
              <a:pPr/>
              <a:t>8</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70197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82296" indent="0">
              <a:buNone/>
            </a:pPr>
            <a:r>
              <a:rPr lang="et-EE" sz="3100" dirty="0">
                <a:latin typeface="Cambria" pitchFamily="18" charset="0"/>
              </a:rPr>
              <a:t>kinetic energy    </a:t>
            </a:r>
            <a:r>
              <a:rPr lang="et-EE" sz="3100" dirty="0" smtClean="0">
                <a:latin typeface="Cambria" pitchFamily="18" charset="0"/>
              </a:rPr>
              <a:t>	– 	motion</a:t>
            </a:r>
          </a:p>
          <a:p>
            <a:pPr marL="82296" indent="0">
              <a:buNone/>
            </a:pPr>
            <a:r>
              <a:rPr lang="et-EE" sz="3100" dirty="0">
                <a:latin typeface="Cambria" pitchFamily="18" charset="0"/>
              </a:rPr>
              <a:t>p</a:t>
            </a:r>
            <a:r>
              <a:rPr lang="et-EE" sz="3100" dirty="0" smtClean="0">
                <a:latin typeface="Cambria" pitchFamily="18" charset="0"/>
              </a:rPr>
              <a:t>otential </a:t>
            </a:r>
            <a:r>
              <a:rPr lang="et-EE" sz="3100" dirty="0">
                <a:latin typeface="Cambria" pitchFamily="18" charset="0"/>
              </a:rPr>
              <a:t>energy  	</a:t>
            </a:r>
            <a:r>
              <a:rPr lang="et-EE" sz="3100" dirty="0" smtClean="0">
                <a:latin typeface="Cambria" pitchFamily="18" charset="0"/>
              </a:rPr>
              <a:t>–	Helmholz free energy</a:t>
            </a:r>
          </a:p>
          <a:p>
            <a:pPr marL="82296" indent="0">
              <a:buNone/>
            </a:pPr>
            <a:endParaRPr lang="et-EE" sz="3100" dirty="0" smtClean="0">
              <a:latin typeface="Cambria" pitchFamily="18" charset="0"/>
            </a:endParaRPr>
          </a:p>
          <a:p>
            <a:pPr marL="82296" indent="0">
              <a:buNone/>
            </a:pPr>
            <a:r>
              <a:rPr lang="et-EE" sz="3100" dirty="0" smtClean="0">
                <a:latin typeface="Cambria" pitchFamily="18" charset="0"/>
              </a:rPr>
              <a:t>balance: </a:t>
            </a:r>
          </a:p>
          <a:p>
            <a:pPr marL="82296" indent="0">
              <a:buNone/>
            </a:pPr>
            <a:r>
              <a:rPr lang="et-EE" sz="3100" dirty="0">
                <a:latin typeface="Cambria" pitchFamily="18" charset="0"/>
              </a:rPr>
              <a:t>a</a:t>
            </a:r>
            <a:r>
              <a:rPr lang="et-EE" sz="3100" dirty="0" smtClean="0">
                <a:latin typeface="Cambria" pitchFamily="18" charset="0"/>
              </a:rPr>
              <a:t>mount at </a:t>
            </a:r>
          </a:p>
          <a:p>
            <a:pPr marL="82296" indent="0">
              <a:buNone/>
            </a:pPr>
            <a:r>
              <a:rPr lang="et-EE" sz="3100" dirty="0">
                <a:latin typeface="Cambria" pitchFamily="18" charset="0"/>
              </a:rPr>
              <a:t>g</a:t>
            </a:r>
            <a:r>
              <a:rPr lang="et-EE" sz="3100" dirty="0" smtClean="0">
                <a:latin typeface="Cambria" pitchFamily="18" charset="0"/>
              </a:rPr>
              <a:t>iven time (t)  =   amount in the past  (t - ∆ t)</a:t>
            </a:r>
          </a:p>
          <a:p>
            <a:pPr marL="82296" indent="0">
              <a:buNone/>
            </a:pPr>
            <a:r>
              <a:rPr lang="et-EE" sz="3100" dirty="0">
                <a:latin typeface="Cambria" pitchFamily="18" charset="0"/>
              </a:rPr>
              <a:t>	</a:t>
            </a:r>
            <a:r>
              <a:rPr lang="et-EE" sz="3100" dirty="0" smtClean="0">
                <a:latin typeface="Cambria" pitchFamily="18" charset="0"/>
              </a:rPr>
              <a:t>	  +   </a:t>
            </a:r>
            <a:r>
              <a:rPr lang="et-EE" sz="3100" dirty="0">
                <a:latin typeface="Cambria" pitchFamily="18" charset="0"/>
              </a:rPr>
              <a:t>amount </a:t>
            </a:r>
            <a:r>
              <a:rPr lang="et-EE" sz="3100" dirty="0" smtClean="0">
                <a:latin typeface="Cambria" pitchFamily="18" charset="0"/>
              </a:rPr>
              <a:t>which is created  (at  </a:t>
            </a:r>
            <a:r>
              <a:rPr lang="et-EE" sz="3100" dirty="0">
                <a:latin typeface="Cambria" pitchFamily="18" charset="0"/>
              </a:rPr>
              <a:t>∆ t</a:t>
            </a:r>
            <a:r>
              <a:rPr lang="et-EE" sz="3100" dirty="0" smtClean="0">
                <a:latin typeface="Cambria" pitchFamily="18" charset="0"/>
              </a:rPr>
              <a:t>)</a:t>
            </a:r>
          </a:p>
          <a:p>
            <a:pPr marL="82296" indent="0">
              <a:buNone/>
            </a:pPr>
            <a:r>
              <a:rPr lang="et-EE" sz="3100" dirty="0">
                <a:latin typeface="Cambria" pitchFamily="18" charset="0"/>
              </a:rPr>
              <a:t>	</a:t>
            </a:r>
            <a:r>
              <a:rPr lang="et-EE" sz="3100" dirty="0" smtClean="0">
                <a:latin typeface="Cambria" pitchFamily="18" charset="0"/>
              </a:rPr>
              <a:t>	  -    amount which </a:t>
            </a:r>
            <a:r>
              <a:rPr lang="et-EE" sz="3100" dirty="0">
                <a:latin typeface="Cambria" pitchFamily="18" charset="0"/>
              </a:rPr>
              <a:t>is </a:t>
            </a:r>
            <a:r>
              <a:rPr lang="et-EE" sz="3100" dirty="0" smtClean="0">
                <a:latin typeface="Cambria" pitchFamily="18" charset="0"/>
              </a:rPr>
              <a:t>destroyed  </a:t>
            </a:r>
            <a:r>
              <a:rPr lang="et-EE" sz="3100" dirty="0">
                <a:latin typeface="Cambria" pitchFamily="18" charset="0"/>
              </a:rPr>
              <a:t>(at  ∆ t</a:t>
            </a:r>
            <a:r>
              <a:rPr lang="et-EE" sz="3100" dirty="0" smtClean="0">
                <a:latin typeface="Cambria" pitchFamily="18" charset="0"/>
              </a:rPr>
              <a:t>)</a:t>
            </a:r>
          </a:p>
          <a:p>
            <a:pPr marL="82296" indent="0">
              <a:buNone/>
            </a:pPr>
            <a:r>
              <a:rPr lang="et-EE" sz="3100" dirty="0">
                <a:latin typeface="Cambria" pitchFamily="18" charset="0"/>
              </a:rPr>
              <a:t>	</a:t>
            </a:r>
            <a:r>
              <a:rPr lang="et-EE" sz="3100" dirty="0" smtClean="0">
                <a:latin typeface="Cambria" pitchFamily="18" charset="0"/>
              </a:rPr>
              <a:t>	  +   </a:t>
            </a:r>
            <a:r>
              <a:rPr lang="et-EE" sz="3100" dirty="0">
                <a:latin typeface="Cambria" pitchFamily="18" charset="0"/>
              </a:rPr>
              <a:t>amount </a:t>
            </a:r>
            <a:r>
              <a:rPr lang="et-EE" sz="3100" dirty="0" smtClean="0">
                <a:latin typeface="Cambria" pitchFamily="18" charset="0"/>
              </a:rPr>
              <a:t>given by influx  </a:t>
            </a:r>
            <a:r>
              <a:rPr lang="et-EE" sz="3100" dirty="0">
                <a:latin typeface="Cambria" pitchFamily="18" charset="0"/>
              </a:rPr>
              <a:t>(at  ∆ t)</a:t>
            </a:r>
          </a:p>
          <a:p>
            <a:pPr marL="82296" indent="0">
              <a:buNone/>
            </a:pPr>
            <a:endParaRPr lang="et-EE" sz="2400" dirty="0">
              <a:latin typeface="Cambria" pitchFamily="18" charset="0"/>
            </a:endParaRPr>
          </a:p>
          <a:p>
            <a:pPr marL="82296" indent="0">
              <a:buNone/>
            </a:pPr>
            <a:endParaRPr lang="et-EE" sz="2400" dirty="0">
              <a:latin typeface="Cambria" pitchFamily="18" charset="0"/>
            </a:endParaRPr>
          </a:p>
          <a:p>
            <a:pPr marL="82296" indent="0">
              <a:buNone/>
            </a:pPr>
            <a:r>
              <a:rPr lang="et-EE" sz="2400" dirty="0" smtClean="0">
                <a:latin typeface="Cambria" pitchFamily="18" charset="0"/>
              </a:rPr>
              <a:t>	</a:t>
            </a:r>
          </a:p>
          <a:p>
            <a:pPr marL="82296" indent="0">
              <a:buNone/>
            </a:pPr>
            <a:r>
              <a:rPr lang="et-EE" sz="2400" dirty="0">
                <a:latin typeface="Cambria" pitchFamily="18" charset="0"/>
              </a:rPr>
              <a:t>		   </a:t>
            </a:r>
          </a:p>
        </p:txBody>
      </p:sp>
      <p:grpSp>
        <p:nvGrpSpPr>
          <p:cNvPr id="5" name="Group 15"/>
          <p:cNvGrpSpPr>
            <a:grpSpLocks/>
          </p:cNvGrpSpPr>
          <p:nvPr/>
        </p:nvGrpSpPr>
        <p:grpSpPr bwMode="auto">
          <a:xfrm>
            <a:off x="58328" y="6376987"/>
            <a:ext cx="750888" cy="481013"/>
            <a:chOff x="476" y="799"/>
            <a:chExt cx="2397" cy="1536"/>
          </a:xfrm>
        </p:grpSpPr>
        <p:grpSp>
          <p:nvGrpSpPr>
            <p:cNvPr id="6" name="Group 16"/>
            <p:cNvGrpSpPr>
              <a:grpSpLocks/>
            </p:cNvGrpSpPr>
            <p:nvPr/>
          </p:nvGrpSpPr>
          <p:grpSpPr bwMode="auto">
            <a:xfrm>
              <a:off x="476" y="816"/>
              <a:ext cx="2397" cy="1519"/>
              <a:chOff x="476" y="816"/>
              <a:chExt cx="2397" cy="1519"/>
            </a:xfrm>
          </p:grpSpPr>
          <p:sp>
            <p:nvSpPr>
              <p:cNvPr id="13" name="WordArt 17"/>
              <p:cNvSpPr>
                <a:spLocks noChangeArrowheads="1" noChangeShapeType="1" noTextEdit="1"/>
              </p:cNvSpPr>
              <p:nvPr/>
            </p:nvSpPr>
            <p:spPr bwMode="auto">
              <a:xfrm>
                <a:off x="476" y="1665"/>
                <a:ext cx="2397" cy="670"/>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C   NS</a:t>
                </a:r>
              </a:p>
            </p:txBody>
          </p:sp>
          <p:sp>
            <p:nvSpPr>
              <p:cNvPr id="14" name="WordArt 18"/>
              <p:cNvSpPr>
                <a:spLocks noChangeArrowheads="1" noChangeShapeType="1" noTextEdit="1"/>
              </p:cNvSpPr>
              <p:nvPr/>
            </p:nvSpPr>
            <p:spPr bwMode="auto">
              <a:xfrm>
                <a:off x="1052" y="816"/>
                <a:ext cx="668" cy="1514"/>
              </a:xfrm>
              <a:prstGeom prst="rect">
                <a:avLst/>
              </a:prstGeo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14:hiddenEffects>
                </a:ext>
              </a:extLst>
            </p:spPr>
            <p:txBody>
              <a:bodyPr wrap="none" fromWordArt="1">
                <a:prstTxWarp prst="textPlain">
                  <a:avLst>
                    <a:gd name="adj" fmla="val 50000"/>
                  </a:avLst>
                </a:prstTxWarp>
              </a:bodyPr>
              <a:lstStyle/>
              <a:p>
                <a:pPr algn="ctr"/>
                <a:r>
                  <a:rPr lang="et-EE"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a typeface="Tahoma"/>
                    <a:cs typeface="Tahoma"/>
                  </a:rPr>
                  <a:t>E</a:t>
                </a:r>
              </a:p>
            </p:txBody>
          </p:sp>
        </p:grpSp>
        <p:grpSp>
          <p:nvGrpSpPr>
            <p:cNvPr id="7" name="Group 19"/>
            <p:cNvGrpSpPr>
              <a:grpSpLocks/>
            </p:cNvGrpSpPr>
            <p:nvPr/>
          </p:nvGrpSpPr>
          <p:grpSpPr bwMode="auto">
            <a:xfrm>
              <a:off x="1778" y="799"/>
              <a:ext cx="1077" cy="821"/>
              <a:chOff x="9975" y="1583"/>
              <a:chExt cx="789" cy="548"/>
            </a:xfrm>
          </p:grpSpPr>
          <p:pic>
            <p:nvPicPr>
              <p:cNvPr id="8" name="Picture 20" descr="ruut100-m-v-tum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5" y="1583"/>
                <a:ext cx="789" cy="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808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miter lim="800000"/>
                    <a:headEnd/>
                    <a:tailEnd/>
                  </a14:hiddenLine>
                </a:ext>
              </a:extLst>
            </p:spPr>
          </p:pic>
          <p:sp>
            <p:nvSpPr>
              <p:cNvPr id="9" name="Line 21"/>
              <p:cNvSpPr>
                <a:spLocks noChangeShapeType="1"/>
              </p:cNvSpPr>
              <p:nvPr/>
            </p:nvSpPr>
            <p:spPr bwMode="auto">
              <a:xfrm>
                <a:off x="9986" y="1588"/>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ine 22"/>
              <p:cNvSpPr>
                <a:spLocks noChangeShapeType="1"/>
              </p:cNvSpPr>
              <p:nvPr/>
            </p:nvSpPr>
            <p:spPr bwMode="auto">
              <a:xfrm flipH="1">
                <a:off x="9986" y="1588"/>
                <a:ext cx="0" cy="533"/>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ine 23"/>
              <p:cNvSpPr>
                <a:spLocks noChangeShapeType="1"/>
              </p:cNvSpPr>
              <p:nvPr/>
            </p:nvSpPr>
            <p:spPr bwMode="auto">
              <a:xfrm>
                <a:off x="10761" y="1588"/>
                <a:ext cx="0" cy="53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Line 24"/>
              <p:cNvSpPr>
                <a:spLocks noChangeShapeType="1"/>
              </p:cNvSpPr>
              <p:nvPr/>
            </p:nvSpPr>
            <p:spPr bwMode="auto">
              <a:xfrm>
                <a:off x="9986" y="2121"/>
                <a:ext cx="775" cy="0"/>
              </a:xfrm>
              <a:prstGeom prst="lin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8080"/>
                    </a:solidFill>
                    <a:round/>
                    <a:headEnd/>
                    <a:tailEnd/>
                  </a14:hiddenLine>
                </a:ext>
              </a:extLst>
            </p:spPr>
            <p:txBody>
              <a:bodyPr/>
              <a:lstStyle/>
              <a:p>
                <a:endParaRPr lang="et-E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5" name="Title 1"/>
          <p:cNvSpPr txBox="1">
            <a:spLocks/>
          </p:cNvSpPr>
          <p:nvPr/>
        </p:nvSpPr>
        <p:spPr>
          <a:xfrm rot="16200000">
            <a:off x="-1246409" y="3825044"/>
            <a:ext cx="3816424"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t-EE" sz="1600" dirty="0" smtClean="0">
                <a:latin typeface="Cambria" pitchFamily="18" charset="0"/>
              </a:rPr>
              <a:t>Methodology of mathematical modelling</a:t>
            </a:r>
            <a:endParaRPr lang="et-EE" sz="1600" dirty="0">
              <a:latin typeface="Cambria" pitchFamily="18" charset="0"/>
            </a:endParaRPr>
          </a:p>
        </p:txBody>
      </p:sp>
      <p:sp>
        <p:nvSpPr>
          <p:cNvPr id="4" name="Footer Placeholder 3"/>
          <p:cNvSpPr>
            <a:spLocks noGrp="1"/>
          </p:cNvSpPr>
          <p:nvPr>
            <p:ph type="ftr" sz="quarter" idx="11"/>
          </p:nvPr>
        </p:nvSpPr>
        <p:spPr/>
        <p:txBody>
          <a:bodyPr/>
          <a:lstStyle/>
          <a:p>
            <a:r>
              <a:rPr lang="et-EE" smtClean="0"/>
              <a:t>Prof. J.Engelbrecht</a:t>
            </a:r>
            <a:endParaRPr lang="et-EE"/>
          </a:p>
        </p:txBody>
      </p:sp>
      <p:sp>
        <p:nvSpPr>
          <p:cNvPr id="16" name="Slide Number Placeholder 15"/>
          <p:cNvSpPr>
            <a:spLocks noGrp="1"/>
          </p:cNvSpPr>
          <p:nvPr>
            <p:ph type="sldNum" sz="quarter" idx="12"/>
          </p:nvPr>
        </p:nvSpPr>
        <p:spPr/>
        <p:txBody>
          <a:bodyPr/>
          <a:lstStyle/>
          <a:p>
            <a:fld id="{85121FDB-EFFD-4161-87E0-CBA9D45701AD}" type="slidenum">
              <a:rPr lang="et-EE" smtClean="0"/>
              <a:pPr/>
              <a:t>9</a:t>
            </a:fld>
            <a:endParaRPr lang="et-E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157431"/>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3035</TotalTime>
  <Words>1476</Words>
  <Application>Microsoft Macintosh PowerPoint</Application>
  <PresentationFormat>Presentazione su schermo (4:3)</PresentationFormat>
  <Paragraphs>416</Paragraphs>
  <Slides>33</Slides>
  <Notes>0</Notes>
  <HiddenSlides>0</HiddenSlides>
  <MMClips>1</MMClips>
  <ScaleCrop>false</ScaleCrop>
  <HeadingPairs>
    <vt:vector size="8" baseType="variant">
      <vt:variant>
        <vt:lpstr>Caratteri utilizzati</vt:lpstr>
      </vt:variant>
      <vt:variant>
        <vt:i4>8</vt:i4>
      </vt:variant>
      <vt:variant>
        <vt:lpstr>Modello struttura</vt:lpstr>
      </vt:variant>
      <vt:variant>
        <vt:i4>1</vt:i4>
      </vt:variant>
      <vt:variant>
        <vt:lpstr>Server OLE incorporati</vt:lpstr>
      </vt:variant>
      <vt:variant>
        <vt:i4>1</vt:i4>
      </vt:variant>
      <vt:variant>
        <vt:lpstr>Titoli diapositive</vt:lpstr>
      </vt:variant>
      <vt:variant>
        <vt:i4>33</vt:i4>
      </vt:variant>
    </vt:vector>
  </HeadingPairs>
  <TitlesOfParts>
    <vt:vector size="43" baseType="lpstr">
      <vt:lpstr>Cambria</vt:lpstr>
      <vt:lpstr>Arial Narrow</vt:lpstr>
      <vt:lpstr>Cambria Math</vt:lpstr>
      <vt:lpstr>Calibri</vt:lpstr>
      <vt:lpstr>Gill Sans MT</vt:lpstr>
      <vt:lpstr>Tahoma</vt:lpstr>
      <vt:lpstr>Verdana</vt:lpstr>
      <vt:lpstr>Wingdings 2</vt:lpstr>
      <vt:lpstr>Solstice</vt:lpstr>
      <vt:lpstr>Equation</vt:lpstr>
      <vt:lpstr>Diapositiva 1</vt:lpstr>
      <vt:lpstr> Part 1–A: lecture </vt:lpstr>
      <vt:lpstr>Methodology:</vt:lpstr>
      <vt:lpstr>Where did modelling start</vt:lpstr>
      <vt:lpstr>Some rules:</vt:lpstr>
      <vt:lpstr> ISAAC NEWTON  “PRINCIPIA”,  1687 </vt:lpstr>
      <vt:lpstr>Diapositiva 7</vt:lpstr>
      <vt:lpstr> Physical systems </vt:lpstr>
      <vt:lpstr>Diapositiva 9</vt:lpstr>
      <vt:lpstr>Diapositiva 10</vt:lpstr>
      <vt:lpstr> Biological systems </vt:lpstr>
      <vt:lpstr>Diapositiva 12</vt:lpstr>
      <vt:lpstr>Social systems</vt:lpstr>
      <vt:lpstr>Requirements</vt:lpstr>
      <vt:lpstr>Plethora of problems:</vt:lpstr>
      <vt:lpstr>Some useful thoughts:</vt:lpstr>
      <vt:lpstr>Part 1–B:  examples</vt:lpstr>
      <vt:lpstr>Materials</vt:lpstr>
      <vt:lpstr>Balance laws</vt:lpstr>
      <vt:lpstr>Diapositiva 20</vt:lpstr>
      <vt:lpstr>Hierarchy of waves</vt:lpstr>
      <vt:lpstr>Diapositiva 22</vt:lpstr>
      <vt:lpstr>Structural hierarchy of heart muscle </vt:lpstr>
      <vt:lpstr> Sliding filaments </vt:lpstr>
      <vt:lpstr>  Cross-bridge  </vt:lpstr>
      <vt:lpstr>Kinetics</vt:lpstr>
      <vt:lpstr> Active stress </vt:lpstr>
      <vt:lpstr>Model (1)</vt:lpstr>
      <vt:lpstr>Model (2)</vt:lpstr>
      <vt:lpstr>Diapositiva 30</vt:lpstr>
      <vt:lpstr>The Black-Scholes model (1)</vt:lpstr>
      <vt:lpstr>The Black-Scholes model (2)</vt:lpstr>
      <vt:lpstr>Election of the doge in Venice, 1268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Franco Pastrone</cp:lastModifiedBy>
  <cp:revision>122</cp:revision>
  <cp:lastPrinted>2012-03-16T09:10:18Z</cp:lastPrinted>
  <dcterms:created xsi:type="dcterms:W3CDTF">2012-04-13T16:50:07Z</dcterms:created>
  <dcterms:modified xsi:type="dcterms:W3CDTF">2012-04-13T16:50:18Z</dcterms:modified>
</cp:coreProperties>
</file>